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Lato" panose="020B0604020202020204" charset="0"/>
      <p:regular r:id="rId41"/>
      <p:bold r:id="rId42"/>
      <p:italic r:id="rId43"/>
      <p:boldItalic r:id="rId44"/>
    </p:embeddedFont>
    <p:embeddedFont>
      <p:font typeface="Montserrat" panose="020B0604020202020204" charset="0"/>
      <p:regular r:id="rId45"/>
      <p:bold r:id="rId46"/>
      <p:italic r:id="rId47"/>
      <p:boldItalic r:id="rId48"/>
    </p:embeddedFont>
    <p:embeddedFont>
      <p:font typeface="Roboto"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Fried"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DA4F7-4FE5-4AA8-9056-C3B374DEAE18}">
  <a:tblStyle styleId="{AE7DA4F7-4FE5-4AA8-9056-C3B374DEAE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7-26T18:22:55.665" idx="1">
    <p:pos x="6000" y="0"/>
    <p:text>Excellent! Thanks Oleg.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684e24b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684e24b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1:30 intro of names, project name,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e9da1781c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e9da1781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d0cc517f5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d0cc517f5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684e24bf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684e24bf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e9df76576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e9df76576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e9df76576_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e9df76576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c9cf352ba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c9cf352ba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c9cf352ba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c9cf352ba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Stroke has the highest correlation.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c9cf352ba_1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c9cf352ba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Teen birth rate has the highest correlation.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c9cf352ba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c9cf352ba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Unemployment had the strongest correlation.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Performed a series of multiple regression analysis to determine which variables explained the most variation in homicide rate. </a:t>
            </a:r>
            <a:endParaRPr/>
          </a:p>
          <a:p>
            <a:pPr marL="0" lvl="0" indent="0" algn="l" rtl="0">
              <a:spcBef>
                <a:spcPts val="0"/>
              </a:spcBef>
              <a:spcAft>
                <a:spcPts val="0"/>
              </a:spcAft>
              <a:buNone/>
            </a:pPr>
            <a:endParaRPr/>
          </a:p>
          <a:p>
            <a:pPr marL="0" lvl="0" indent="0" algn="l" rtl="0">
              <a:spcBef>
                <a:spcPts val="0"/>
              </a:spcBef>
              <a:spcAft>
                <a:spcPts val="0"/>
              </a:spcAft>
              <a:buNone/>
            </a:pPr>
            <a:r>
              <a:rPr lang="en"/>
              <a:t>The teen birth rate and unemployment survived.</a:t>
            </a:r>
            <a:endParaRPr/>
          </a:p>
          <a:p>
            <a:pPr marL="0" lvl="0" indent="0" algn="l" rtl="0">
              <a:spcBef>
                <a:spcPts val="0"/>
              </a:spcBef>
              <a:spcAft>
                <a:spcPts val="0"/>
              </a:spcAft>
              <a:buNone/>
            </a:pPr>
            <a:endParaRPr/>
          </a:p>
          <a:p>
            <a:pPr marL="0" lvl="0" indent="0" algn="l" rtl="0">
              <a:spcBef>
                <a:spcPts val="0"/>
              </a:spcBef>
              <a:spcAft>
                <a:spcPts val="0"/>
              </a:spcAft>
              <a:buNone/>
            </a:pPr>
            <a:r>
              <a:rPr lang="en"/>
              <a:t>Higher teen birth rate and more unemployment was associated with more murder.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c9cf352ba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c9cf352ba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Explained 59% of the variation in homicide rate.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684e24bf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684e24bf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c9cf352ba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c9cf352b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Explained 66% of the variation in homicide rate.</a:t>
            </a:r>
            <a:endParaRPr/>
          </a:p>
          <a:p>
            <a:pPr marL="0" lvl="0" indent="0" algn="l" rtl="0">
              <a:spcBef>
                <a:spcPts val="0"/>
              </a:spcBef>
              <a:spcAft>
                <a:spcPts val="0"/>
              </a:spcAft>
              <a:buNone/>
            </a:pPr>
            <a:endParaRPr/>
          </a:p>
          <a:p>
            <a:pPr marL="0" lvl="0" indent="0" algn="l" rtl="0">
              <a:spcBef>
                <a:spcPts val="0"/>
              </a:spcBef>
              <a:spcAft>
                <a:spcPts val="0"/>
              </a:spcAft>
              <a:buNone/>
            </a:pPr>
            <a:r>
              <a:rPr lang="en"/>
              <a:t>Notice some heteroscedasticity of the distribution or errors around the regression line.</a:t>
            </a:r>
            <a:endParaRPr/>
          </a:p>
          <a:p>
            <a:pPr marL="0" lvl="0" indent="0" algn="l" rtl="0">
              <a:spcBef>
                <a:spcPts val="0"/>
              </a:spcBef>
              <a:spcAft>
                <a:spcPts val="0"/>
              </a:spcAft>
              <a:buNone/>
            </a:pPr>
            <a:endParaRPr/>
          </a:p>
          <a:p>
            <a:pPr marL="0" lvl="0" indent="0" algn="l" rtl="0">
              <a:spcBef>
                <a:spcPts val="0"/>
              </a:spcBef>
              <a:spcAft>
                <a:spcPts val="0"/>
              </a:spcAft>
              <a:buNone/>
            </a:pPr>
            <a:r>
              <a:rPr lang="en"/>
              <a:t>As unemployment increases the distribution of errors become much wider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684e24bf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684e24bf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visualization of a multiple regression. Results are in appendix.</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c9cf352ba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c9cf352ba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from teen pregnancy and unemployment.</a:t>
            </a:r>
            <a:endParaRPr/>
          </a:p>
          <a:p>
            <a:pPr marL="0" lvl="0" indent="0" algn="l" rtl="0">
              <a:spcBef>
                <a:spcPts val="0"/>
              </a:spcBef>
              <a:spcAft>
                <a:spcPts val="0"/>
              </a:spcAft>
              <a:buNone/>
            </a:pPr>
            <a:endParaRPr/>
          </a:p>
          <a:p>
            <a:pPr marL="0" lvl="0" indent="0" algn="l" rtl="0">
              <a:spcBef>
                <a:spcPts val="0"/>
              </a:spcBef>
              <a:spcAft>
                <a:spcPts val="0"/>
              </a:spcAft>
              <a:buNone/>
            </a:pPr>
            <a:r>
              <a:rPr lang="en"/>
              <a:t>Notice some predicted values were negative. This was because the predicted values are theoretical and many actual values were near zero.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d0cc517f5_1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8d0cc517f5_1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thing I didn’t mention was that homicide rate was not normally distributed, which violates one of the assumptions of regression analysis. The homicide rate was very positively skewed because there were many neighborhoods with zero or near-zero homicide rates. (This typically increases the chance of making a Type II error, which is the probability of claiming there are no statistically significant differences when in fact there are.)</a:t>
            </a:r>
            <a:endParaRPr/>
          </a:p>
          <a:p>
            <a:pPr marL="0" lvl="0" indent="0" algn="l" rtl="0">
              <a:spcBef>
                <a:spcPts val="0"/>
              </a:spcBef>
              <a:spcAft>
                <a:spcPts val="0"/>
              </a:spcAft>
              <a:buNone/>
            </a:pPr>
            <a:endParaRPr/>
          </a:p>
          <a:p>
            <a:pPr marL="0" lvl="0" indent="0" algn="l" rtl="0">
              <a:spcBef>
                <a:spcPts val="0"/>
              </a:spcBef>
              <a:spcAft>
                <a:spcPts val="0"/>
              </a:spcAft>
              <a:buNone/>
            </a:pPr>
            <a:r>
              <a:rPr lang="en"/>
              <a:t>I performed a log transformation on the homicide rate. As you can see, it is now more normally distributed.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 then re-ran the regression analyses.</a:t>
            </a:r>
            <a:endParaRPr/>
          </a:p>
          <a:p>
            <a:pPr marL="0" lvl="0" indent="0" algn="l" rtl="0">
              <a:spcBef>
                <a:spcPts val="0"/>
              </a:spcBef>
              <a:spcAft>
                <a:spcPts val="0"/>
              </a:spcAft>
              <a:buNone/>
            </a:pPr>
            <a:endParaRPr/>
          </a:p>
          <a:p>
            <a:pPr marL="0" lvl="0" indent="0" algn="l" rtl="0">
              <a:spcBef>
                <a:spcPts val="0"/>
              </a:spcBef>
              <a:spcAft>
                <a:spcPts val="0"/>
              </a:spcAft>
              <a:buNone/>
            </a:pPr>
            <a:r>
              <a:rPr lang="en"/>
              <a:t>Substantially improved the fit of the multiple regression model</a:t>
            </a:r>
            <a:endParaRPr/>
          </a:p>
          <a:p>
            <a:pPr marL="457200" lvl="0" indent="-298450" algn="l" rtl="0">
              <a:spcBef>
                <a:spcPts val="0"/>
              </a:spcBef>
              <a:spcAft>
                <a:spcPts val="0"/>
              </a:spcAft>
              <a:buSzPts val="1100"/>
              <a:buChar char="❖"/>
            </a:pPr>
            <a:r>
              <a:rPr lang="en"/>
              <a:t>Kurtosis statistic was no longer statistically significant</a:t>
            </a:r>
            <a:endParaRPr/>
          </a:p>
          <a:p>
            <a:pPr marL="457200" lvl="0" indent="-298450" algn="l" rtl="0">
              <a:spcBef>
                <a:spcPts val="0"/>
              </a:spcBef>
              <a:spcAft>
                <a:spcPts val="0"/>
              </a:spcAft>
              <a:buSzPts val="1100"/>
              <a:buChar char="❖"/>
            </a:pPr>
            <a:r>
              <a:rPr lang="en"/>
              <a:t>R square was nearly identical to the adjusted R square</a:t>
            </a:r>
            <a:endParaRPr/>
          </a:p>
          <a:p>
            <a:pPr marL="457200" lvl="0" indent="-298450" algn="l" rtl="0">
              <a:spcBef>
                <a:spcPts val="0"/>
              </a:spcBef>
              <a:spcAft>
                <a:spcPts val="0"/>
              </a:spcAft>
              <a:buSzPts val="1100"/>
              <a:buChar char="❖"/>
            </a:pPr>
            <a:r>
              <a:rPr lang="en"/>
              <a:t>Model explained additional 3% of the variation.</a:t>
            </a:r>
            <a:endParaRPr/>
          </a:p>
          <a:p>
            <a:pPr marL="457200" lvl="0" indent="-298450" algn="l" rtl="0">
              <a:spcBef>
                <a:spcPts val="0"/>
              </a:spcBef>
              <a:spcAft>
                <a:spcPts val="0"/>
              </a:spcAft>
              <a:buSzPts val="1100"/>
              <a:buChar char="❖"/>
            </a:pPr>
            <a:r>
              <a:rPr lang="en"/>
              <a:t>The distribution of errors around the regression line appear much more homogeneous.</a:t>
            </a:r>
            <a:endParaRPr/>
          </a:p>
          <a:p>
            <a:pPr marL="457200" lvl="0" indent="0" algn="l" rtl="0">
              <a:spcBef>
                <a:spcPts val="0"/>
              </a:spcBef>
              <a:spcAft>
                <a:spcPts val="0"/>
              </a:spcAft>
              <a:buNone/>
            </a:pPr>
            <a:endParaRPr/>
          </a:p>
          <a:p>
            <a:pPr marL="0" lvl="0" indent="0" algn="l" rtl="0">
              <a:spcBef>
                <a:spcPts val="0"/>
              </a:spcBef>
              <a:spcAft>
                <a:spcPts val="0"/>
              </a:spcAft>
              <a:buNone/>
            </a:pPr>
            <a:r>
              <a:rPr lang="en"/>
              <a:t>These results can be found in the appendix of this presentation.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c9cf352ba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c9cf352b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c9cf352ba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c9cf352ba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Explain why we think there was no relationship between health and crime when analyzing between states.</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e9df7657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e9df7657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Sex education: Discouraging teens from becoming pregnant may decrease stress, which could reduce tendency toward violent crime. (increase sex education)</a:t>
            </a:r>
            <a:endParaRPr sz="1400"/>
          </a:p>
          <a:p>
            <a:pPr marL="457200" lvl="0" indent="0" algn="l" rtl="0">
              <a:spcBef>
                <a:spcPts val="0"/>
              </a:spcBef>
              <a:spcAft>
                <a:spcPts val="0"/>
              </a:spcAft>
              <a:buNone/>
            </a:pPr>
            <a:endParaRPr sz="1400"/>
          </a:p>
          <a:p>
            <a:pPr marL="0" lvl="0" indent="0" algn="l" rtl="0">
              <a:spcBef>
                <a:spcPts val="0"/>
              </a:spcBef>
              <a:spcAft>
                <a:spcPts val="0"/>
              </a:spcAft>
              <a:buNone/>
            </a:pPr>
            <a:r>
              <a:rPr lang="en" sz="1400"/>
              <a:t>Raising the minimum wage and increasing welfare services: may reduce stress associated with low income which might decrease the tendency toward violent crime.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Improving healthcare</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e9df7657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8e9df7657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ato"/>
                <a:ea typeface="Lato"/>
                <a:cs typeface="Lato"/>
                <a:sym typeface="Lato"/>
              </a:rPr>
              <a:t>Research design (cross-sectional ): Correlation does not prove causation. Cannot rule out confounds.</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None/>
            </a:pPr>
            <a:r>
              <a:rPr lang="en" sz="1400">
                <a:latin typeface="Lato"/>
                <a:ea typeface="Lato"/>
                <a:cs typeface="Lato"/>
                <a:sym typeface="Lato"/>
              </a:rPr>
              <a:t>Levels of analysis: Factors that differ between neighborhoods and state influence the crime rate. Makes this difficult to draw conclusions about how these factors predict individual differences in the crime rate.</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None/>
            </a:pPr>
            <a:r>
              <a:rPr lang="en" sz="1400">
                <a:latin typeface="Lato"/>
                <a:ea typeface="Lato"/>
                <a:cs typeface="Lato"/>
                <a:sym typeface="Lato"/>
              </a:rPr>
              <a:t>Measures:   Didn’t include factors such as obesity and smoking.  Limited measure of crime: Only measured murder, violent crime,  and property crime.</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None/>
            </a:pPr>
            <a:r>
              <a:rPr lang="en" sz="1400">
                <a:latin typeface="Lato"/>
                <a:ea typeface="Lato"/>
                <a:cs typeface="Lato"/>
                <a:sym typeface="Lato"/>
              </a:rPr>
              <a:t>Lack of controls: Didn’t control for factors such as age.</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None/>
            </a:pPr>
            <a:r>
              <a:rPr lang="en" sz="1400">
                <a:latin typeface="Lato"/>
                <a:ea typeface="Lato"/>
                <a:cs typeface="Lato"/>
                <a:sym typeface="Lato"/>
              </a:rPr>
              <a:t>Non-normality: tried simple transformations like square, cube, and square root but did not work. Would try a Box-Cox power transformation.</a:t>
            </a:r>
            <a:endParaRPr sz="1400">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9cf352ba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9cf352ba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ato"/>
                <a:ea typeface="Lato"/>
                <a:cs typeface="Lato"/>
                <a:sym typeface="Lato"/>
              </a:rPr>
              <a:t>Additional analyses:</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457200" lvl="0" indent="-317500" algn="l" rtl="0">
              <a:spcBef>
                <a:spcPts val="0"/>
              </a:spcBef>
              <a:spcAft>
                <a:spcPts val="0"/>
              </a:spcAft>
              <a:buSzPts val="1400"/>
              <a:buFont typeface="Lato"/>
              <a:buChar char="●"/>
            </a:pPr>
            <a:r>
              <a:rPr lang="en" sz="1400">
                <a:latin typeface="Lato"/>
                <a:ea typeface="Lato"/>
                <a:cs typeface="Lato"/>
                <a:sym typeface="Lato"/>
              </a:rPr>
              <a:t>Hierarchical Regression Analysis  (unique contribution of variance from economic versus health factors)</a:t>
            </a:r>
            <a:endParaRPr sz="1400">
              <a:latin typeface="Lato"/>
              <a:ea typeface="Lato"/>
              <a:cs typeface="Lato"/>
              <a:sym typeface="Lato"/>
            </a:endParaRPr>
          </a:p>
          <a:p>
            <a:pPr marL="457200" lvl="0" indent="0" algn="l" rtl="0">
              <a:spcBef>
                <a:spcPts val="0"/>
              </a:spcBef>
              <a:spcAft>
                <a:spcPts val="0"/>
              </a:spcAft>
              <a:buNone/>
            </a:pPr>
            <a:endParaRPr sz="1400">
              <a:latin typeface="Lato"/>
              <a:ea typeface="Lato"/>
              <a:cs typeface="Lato"/>
              <a:sym typeface="Lato"/>
            </a:endParaRPr>
          </a:p>
          <a:p>
            <a:pPr marL="457200" lvl="0" indent="-317500" algn="l" rtl="0">
              <a:spcBef>
                <a:spcPts val="0"/>
              </a:spcBef>
              <a:spcAft>
                <a:spcPts val="0"/>
              </a:spcAft>
              <a:buSzPts val="1400"/>
              <a:buFont typeface="Lato"/>
              <a:buChar char="●"/>
            </a:pPr>
            <a:r>
              <a:rPr lang="en" sz="1400">
                <a:latin typeface="Lato"/>
                <a:ea typeface="Lato"/>
                <a:cs typeface="Lato"/>
                <a:sym typeface="Lato"/>
              </a:rPr>
              <a:t>Exploratory Factor Analysis (empirically-driven approach to grouping health, birth, and economic variables into factors)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cd5412a2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cd5412a2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684e24bf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684e24bf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health/social and economic factors at state level, such as …. Cancer, birth rates</a:t>
            </a:r>
            <a:endParaRPr/>
          </a:p>
          <a:p>
            <a:pPr marL="0" lvl="0" indent="0" algn="l" rtl="0">
              <a:spcBef>
                <a:spcPts val="0"/>
              </a:spcBef>
              <a:spcAft>
                <a:spcPts val="0"/>
              </a:spcAft>
              <a:buNone/>
            </a:pPr>
            <a:r>
              <a:rPr lang="en"/>
              <a:t>Discuss health/social and economic factors at neighborhood level, such as …per capita member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8684e24bf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8684e24bf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8d0cc517f5_15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8d0cc517f5_15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d0cc517f5_15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d0cc517f5_15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c9cf352ba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c9cf352ba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d0cc517f5_1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d0cc517f5_1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d0cc517f5_15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d0cc517f5_1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d0cc517f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d0cc517f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d0cc517f5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d0cc517f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8d0cc517f5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8d0cc517f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e9da178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e9da178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684e24bf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684e24b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cd5412a2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cd5412a2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e9da1781c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e9da1781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e9da1781c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e9da1781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e9da1781c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e9da1781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35400" y="2946400"/>
            <a:ext cx="4527000" cy="20652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t>Group 1</a:t>
            </a:r>
            <a:endParaRPr sz="2400"/>
          </a:p>
          <a:p>
            <a:pPr marL="0" lvl="0" indent="0" algn="l" rtl="0">
              <a:spcBef>
                <a:spcPts val="0"/>
              </a:spcBef>
              <a:spcAft>
                <a:spcPts val="0"/>
              </a:spcAft>
              <a:buNone/>
            </a:pPr>
            <a:r>
              <a:rPr lang="en" sz="1400"/>
              <a:t>B Daves, Grant Cheney, David Fried</a:t>
            </a:r>
            <a:endParaRPr sz="1400"/>
          </a:p>
          <a:p>
            <a:pPr marL="0" lvl="0" indent="0" algn="l" rtl="0">
              <a:spcBef>
                <a:spcPts val="0"/>
              </a:spcBef>
              <a:spcAft>
                <a:spcPts val="0"/>
              </a:spcAft>
              <a:buNone/>
            </a:pPr>
            <a:r>
              <a:rPr lang="en" sz="1400"/>
              <a:t>Javane Jones, Chioma Maduko, Oleg Ryzhkov</a:t>
            </a:r>
            <a:endParaRPr sz="14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July 28, 2020</a:t>
            </a:r>
            <a:endParaRPr sz="1800"/>
          </a:p>
        </p:txBody>
      </p:sp>
      <p:pic>
        <p:nvPicPr>
          <p:cNvPr id="135" name="Google Shape;135;p13"/>
          <p:cNvPicPr preferRelativeResize="0"/>
          <p:nvPr/>
        </p:nvPicPr>
        <p:blipFill>
          <a:blip r:embed="rId3">
            <a:alphaModFix/>
          </a:blip>
          <a:stretch>
            <a:fillRect/>
          </a:stretch>
        </p:blipFill>
        <p:spPr>
          <a:xfrm>
            <a:off x="4989700" y="152400"/>
            <a:ext cx="4001899" cy="2667926"/>
          </a:xfrm>
          <a:prstGeom prst="rect">
            <a:avLst/>
          </a:prstGeom>
          <a:noFill/>
          <a:ln>
            <a:noFill/>
          </a:ln>
        </p:spPr>
      </p:pic>
      <p:pic>
        <p:nvPicPr>
          <p:cNvPr id="136" name="Google Shape;136;p13"/>
          <p:cNvPicPr preferRelativeResize="0"/>
          <p:nvPr/>
        </p:nvPicPr>
        <p:blipFill>
          <a:blip r:embed="rId4">
            <a:alphaModFix/>
          </a:blip>
          <a:stretch>
            <a:fillRect/>
          </a:stretch>
        </p:blipFill>
        <p:spPr>
          <a:xfrm>
            <a:off x="7213600" y="4526575"/>
            <a:ext cx="1778000" cy="484900"/>
          </a:xfrm>
          <a:prstGeom prst="rect">
            <a:avLst/>
          </a:prstGeom>
          <a:noFill/>
          <a:ln>
            <a:noFill/>
          </a:ln>
        </p:spPr>
      </p:pic>
      <p:sp>
        <p:nvSpPr>
          <p:cNvPr id="137" name="Google Shape;137;p13"/>
          <p:cNvSpPr txBox="1"/>
          <p:nvPr/>
        </p:nvSpPr>
        <p:spPr>
          <a:xfrm>
            <a:off x="4989700" y="2946400"/>
            <a:ext cx="4002000" cy="19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Montserrat"/>
                <a:ea typeface="Montserrat"/>
                <a:cs typeface="Montserrat"/>
                <a:sym typeface="Montserrat"/>
              </a:rPr>
              <a:t>Chicago Crime &amp; Well-Being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8"/>
        <p:cNvGrpSpPr/>
        <p:nvPr/>
      </p:nvGrpSpPr>
      <p:grpSpPr>
        <a:xfrm>
          <a:off x="0" y="0"/>
          <a:ext cx="0" cy="0"/>
          <a:chOff x="0" y="0"/>
          <a:chExt cx="0" cy="0"/>
        </a:xfrm>
      </p:grpSpPr>
      <p:sp>
        <p:nvSpPr>
          <p:cNvPr id="229" name="Google Shape;229;p22"/>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Analysis: State Level</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pic>
        <p:nvPicPr>
          <p:cNvPr id="230" name="Google Shape;230;p22"/>
          <p:cNvPicPr preferRelativeResize="0"/>
          <p:nvPr/>
        </p:nvPicPr>
        <p:blipFill>
          <a:blip r:embed="rId3">
            <a:alphaModFix/>
          </a:blip>
          <a:stretch>
            <a:fillRect/>
          </a:stretch>
        </p:blipFill>
        <p:spPr>
          <a:xfrm>
            <a:off x="1015450" y="1476950"/>
            <a:ext cx="7817202" cy="3351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4"/>
        <p:cNvGrpSpPr/>
        <p:nvPr/>
      </p:nvGrpSpPr>
      <p:grpSpPr>
        <a:xfrm>
          <a:off x="0" y="0"/>
          <a:ext cx="0" cy="0"/>
          <a:chOff x="0" y="0"/>
          <a:chExt cx="0" cy="0"/>
        </a:xfrm>
      </p:grpSpPr>
      <p:sp>
        <p:nvSpPr>
          <p:cNvPr id="235" name="Google Shape;235;p23"/>
          <p:cNvSpPr txBox="1"/>
          <p:nvPr/>
        </p:nvSpPr>
        <p:spPr>
          <a:xfrm>
            <a:off x="1047200" y="332450"/>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Statistical Analysis: State Level</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pic>
        <p:nvPicPr>
          <p:cNvPr id="236" name="Google Shape;236;p23"/>
          <p:cNvPicPr preferRelativeResize="0"/>
          <p:nvPr/>
        </p:nvPicPr>
        <p:blipFill>
          <a:blip r:embed="rId3">
            <a:alphaModFix/>
          </a:blip>
          <a:stretch>
            <a:fillRect/>
          </a:stretch>
        </p:blipFill>
        <p:spPr>
          <a:xfrm>
            <a:off x="1092650" y="1278300"/>
            <a:ext cx="7649099" cy="2892000"/>
          </a:xfrm>
          <a:prstGeom prst="rect">
            <a:avLst/>
          </a:prstGeom>
          <a:noFill/>
          <a:ln>
            <a:noFill/>
          </a:ln>
        </p:spPr>
      </p:pic>
      <p:pic>
        <p:nvPicPr>
          <p:cNvPr id="237" name="Google Shape;237;p23"/>
          <p:cNvPicPr preferRelativeResize="0"/>
          <p:nvPr/>
        </p:nvPicPr>
        <p:blipFill>
          <a:blip r:embed="rId4">
            <a:alphaModFix/>
          </a:blip>
          <a:stretch>
            <a:fillRect/>
          </a:stretch>
        </p:blipFill>
        <p:spPr>
          <a:xfrm>
            <a:off x="3057400" y="4699625"/>
            <a:ext cx="5684351" cy="338475"/>
          </a:xfrm>
          <a:prstGeom prst="rect">
            <a:avLst/>
          </a:prstGeom>
          <a:noFill/>
          <a:ln>
            <a:noFill/>
          </a:ln>
        </p:spPr>
      </p:pic>
      <p:graphicFrame>
        <p:nvGraphicFramePr>
          <p:cNvPr id="238" name="Google Shape;238;p23"/>
          <p:cNvGraphicFramePr/>
          <p:nvPr/>
        </p:nvGraphicFramePr>
        <p:xfrm>
          <a:off x="3057400" y="4253050"/>
          <a:ext cx="3000000" cy="3000000"/>
        </p:xfrm>
        <a:graphic>
          <a:graphicData uri="http://schemas.openxmlformats.org/drawingml/2006/table">
            <a:tbl>
              <a:tblPr>
                <a:noFill/>
                <a:tableStyleId>{AE7DA4F7-4FE5-4AA8-9056-C3B374DEAE18}</a:tableStyleId>
              </a:tblPr>
              <a:tblGrid>
                <a:gridCol w="5684350">
                  <a:extLst>
                    <a:ext uri="{9D8B030D-6E8A-4147-A177-3AD203B41FA5}">
                      <a16:colId xmlns:a16="http://schemas.microsoft.com/office/drawing/2014/main" val="20000"/>
                    </a:ext>
                  </a:extLst>
                </a:gridCol>
              </a:tblGrid>
              <a:tr h="338475">
                <a:tc>
                  <a:txBody>
                    <a:bodyPr/>
                    <a:lstStyle/>
                    <a:p>
                      <a:pPr marL="0" lvl="0" indent="0" algn="ctr" rtl="0">
                        <a:spcBef>
                          <a:spcPts val="0"/>
                        </a:spcBef>
                        <a:spcAft>
                          <a:spcPts val="0"/>
                        </a:spcAft>
                        <a:buNone/>
                      </a:pPr>
                      <a:r>
                        <a:rPr lang="en" sz="1200">
                          <a:solidFill>
                            <a:srgbClr val="FFFFFF"/>
                          </a:solidFill>
                        </a:rPr>
                        <a:t>Null Hypothesis: no difference between southern and northern states -Rejected</a:t>
                      </a:r>
                      <a:endParaRPr sz="1200">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39" name="Google Shape;239;p23"/>
          <p:cNvGraphicFramePr/>
          <p:nvPr/>
        </p:nvGraphicFramePr>
        <p:xfrm>
          <a:off x="1092650" y="4253050"/>
          <a:ext cx="3000000" cy="3000000"/>
        </p:xfrm>
        <a:graphic>
          <a:graphicData uri="http://schemas.openxmlformats.org/drawingml/2006/table">
            <a:tbl>
              <a:tblPr>
                <a:noFill/>
                <a:tableStyleId>{AE7DA4F7-4FE5-4AA8-9056-C3B374DEAE18}</a:tableStyleId>
              </a:tblPr>
              <a:tblGrid>
                <a:gridCol w="1865325">
                  <a:extLst>
                    <a:ext uri="{9D8B030D-6E8A-4147-A177-3AD203B41FA5}">
                      <a16:colId xmlns:a16="http://schemas.microsoft.com/office/drawing/2014/main" val="20000"/>
                    </a:ext>
                  </a:extLst>
                </a:gridCol>
              </a:tblGrid>
              <a:tr h="785050">
                <a:tc>
                  <a:txBody>
                    <a:bodyPr/>
                    <a:lstStyle/>
                    <a:p>
                      <a:pPr marL="0" lvl="0" indent="0" algn="ctr" rtl="0">
                        <a:spcBef>
                          <a:spcPts val="0"/>
                        </a:spcBef>
                        <a:spcAft>
                          <a:spcPts val="0"/>
                        </a:spcAft>
                        <a:buNone/>
                      </a:pPr>
                      <a:r>
                        <a:rPr lang="en">
                          <a:solidFill>
                            <a:srgbClr val="FFFFFF"/>
                          </a:solidFill>
                        </a:rPr>
                        <a:t>Anova Test for the Adjusted Crime Rate</a:t>
                      </a:r>
                      <a:endParaRPr>
                        <a:solidFill>
                          <a:srgbClr val="FFFFFF"/>
                        </a:solidFill>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3"/>
        <p:cNvGrpSpPr/>
        <p:nvPr/>
      </p:nvGrpSpPr>
      <p:grpSpPr>
        <a:xfrm>
          <a:off x="0" y="0"/>
          <a:ext cx="0" cy="0"/>
          <a:chOff x="0" y="0"/>
          <a:chExt cx="0" cy="0"/>
        </a:xfrm>
      </p:grpSpPr>
      <p:sp>
        <p:nvSpPr>
          <p:cNvPr id="244" name="Google Shape;244;p24"/>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Visualization: Chicago Neighborhood Homicide Rate (per 100k) </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245" name="Google Shape;245;p24"/>
          <p:cNvPicPr preferRelativeResize="0"/>
          <p:nvPr/>
        </p:nvPicPr>
        <p:blipFill rotWithShape="1">
          <a:blip r:embed="rId3">
            <a:alphaModFix/>
          </a:blip>
          <a:srcRect t="2153" b="2153"/>
          <a:stretch/>
        </p:blipFill>
        <p:spPr>
          <a:xfrm>
            <a:off x="1275725" y="1357675"/>
            <a:ext cx="6592558" cy="34810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sp>
        <p:nvSpPr>
          <p:cNvPr id="250" name="Google Shape;250;p25"/>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Visualization: Chicago Neighborhood Homicide Rate (per 100k) </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251" name="Google Shape;251;p25"/>
          <p:cNvPicPr preferRelativeResize="0"/>
          <p:nvPr/>
        </p:nvPicPr>
        <p:blipFill rotWithShape="1">
          <a:blip r:embed="rId3">
            <a:alphaModFix/>
          </a:blip>
          <a:srcRect t="2153" b="2153"/>
          <a:stretch/>
        </p:blipFill>
        <p:spPr>
          <a:xfrm>
            <a:off x="1275725" y="1357675"/>
            <a:ext cx="6592558" cy="34810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5"/>
        <p:cNvGrpSpPr/>
        <p:nvPr/>
      </p:nvGrpSpPr>
      <p:grpSpPr>
        <a:xfrm>
          <a:off x="0" y="0"/>
          <a:ext cx="0" cy="0"/>
          <a:chOff x="0" y="0"/>
          <a:chExt cx="0" cy="0"/>
        </a:xfrm>
      </p:grpSpPr>
      <p:sp>
        <p:nvSpPr>
          <p:cNvPr id="256" name="Google Shape;256;p26"/>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Visualization: Chicago Neighborhood Homicide Rate (per 100k) </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257" name="Google Shape;257;p26"/>
          <p:cNvPicPr preferRelativeResize="0"/>
          <p:nvPr/>
        </p:nvPicPr>
        <p:blipFill rotWithShape="1">
          <a:blip r:embed="rId3">
            <a:alphaModFix/>
          </a:blip>
          <a:srcRect t="2153" b="2153"/>
          <a:stretch/>
        </p:blipFill>
        <p:spPr>
          <a:xfrm>
            <a:off x="1275725" y="1357675"/>
            <a:ext cx="6592558" cy="34810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1"/>
        <p:cNvGrpSpPr/>
        <p:nvPr/>
      </p:nvGrpSpPr>
      <p:grpSpPr>
        <a:xfrm>
          <a:off x="0" y="0"/>
          <a:ext cx="0" cy="0"/>
          <a:chOff x="0" y="0"/>
          <a:chExt cx="0" cy="0"/>
        </a:xfrm>
      </p:grpSpPr>
      <p:sp>
        <p:nvSpPr>
          <p:cNvPr id="262" name="Google Shape;262;p27"/>
          <p:cNvSpPr txBox="1"/>
          <p:nvPr/>
        </p:nvSpPr>
        <p:spPr>
          <a:xfrm>
            <a:off x="1019575" y="293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Exploration: Crime Type</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263" name="Google Shape;263;p27"/>
          <p:cNvSpPr txBox="1"/>
          <p:nvPr/>
        </p:nvSpPr>
        <p:spPr>
          <a:xfrm>
            <a:off x="1268375" y="1897625"/>
            <a:ext cx="5792700" cy="12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00"/>
              </a:solidFill>
              <a:latin typeface="Lato"/>
              <a:ea typeface="Lato"/>
              <a:cs typeface="Lato"/>
              <a:sym typeface="Lato"/>
            </a:endParaRPr>
          </a:p>
        </p:txBody>
      </p:sp>
      <p:pic>
        <p:nvPicPr>
          <p:cNvPr id="264" name="Google Shape;264;p27"/>
          <p:cNvPicPr preferRelativeResize="0"/>
          <p:nvPr/>
        </p:nvPicPr>
        <p:blipFill>
          <a:blip r:embed="rId3">
            <a:alphaModFix/>
          </a:blip>
          <a:stretch>
            <a:fillRect/>
          </a:stretch>
        </p:blipFill>
        <p:spPr>
          <a:xfrm>
            <a:off x="1180750" y="1277175"/>
            <a:ext cx="7578825" cy="365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8"/>
        <p:cNvGrpSpPr/>
        <p:nvPr/>
      </p:nvGrpSpPr>
      <p:grpSpPr>
        <a:xfrm>
          <a:off x="0" y="0"/>
          <a:ext cx="0" cy="0"/>
          <a:chOff x="0" y="0"/>
          <a:chExt cx="0" cy="0"/>
        </a:xfrm>
      </p:grpSpPr>
      <p:sp>
        <p:nvSpPr>
          <p:cNvPr id="269" name="Google Shape;269;p28"/>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Exploration: Health Factors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2400">
                <a:solidFill>
                  <a:schemeClr val="lt1"/>
                </a:solidFill>
                <a:latin typeface="Montserrat"/>
                <a:ea typeface="Montserrat"/>
                <a:cs typeface="Montserrat"/>
                <a:sym typeface="Montserrat"/>
              </a:rPr>
              <a:t>The relationship of health factors with Homicide Rate (per 100k)</a:t>
            </a:r>
            <a:endParaRPr sz="2400">
              <a:solidFill>
                <a:schemeClr val="lt1"/>
              </a:solidFill>
              <a:latin typeface="Montserrat"/>
              <a:ea typeface="Montserrat"/>
              <a:cs typeface="Montserrat"/>
              <a:sym typeface="Montserrat"/>
            </a:endParaRPr>
          </a:p>
        </p:txBody>
      </p:sp>
      <p:sp>
        <p:nvSpPr>
          <p:cNvPr id="270" name="Google Shape;270;p28"/>
          <p:cNvSpPr txBox="1"/>
          <p:nvPr/>
        </p:nvSpPr>
        <p:spPr>
          <a:xfrm>
            <a:off x="1268375" y="1897625"/>
            <a:ext cx="5792700" cy="12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00"/>
              </a:solidFill>
              <a:latin typeface="Lato"/>
              <a:ea typeface="Lato"/>
              <a:cs typeface="Lato"/>
              <a:sym typeface="Lato"/>
            </a:endParaRPr>
          </a:p>
        </p:txBody>
      </p:sp>
      <p:pic>
        <p:nvPicPr>
          <p:cNvPr id="271" name="Google Shape;271;p28"/>
          <p:cNvPicPr preferRelativeResize="0"/>
          <p:nvPr/>
        </p:nvPicPr>
        <p:blipFill>
          <a:blip r:embed="rId3">
            <a:alphaModFix/>
          </a:blip>
          <a:stretch>
            <a:fillRect/>
          </a:stretch>
        </p:blipFill>
        <p:spPr>
          <a:xfrm>
            <a:off x="325700" y="1897625"/>
            <a:ext cx="8372749" cy="2217175"/>
          </a:xfrm>
          <a:prstGeom prst="rect">
            <a:avLst/>
          </a:prstGeom>
          <a:noFill/>
          <a:ln>
            <a:noFill/>
          </a:ln>
        </p:spPr>
      </p:pic>
      <p:sp>
        <p:nvSpPr>
          <p:cNvPr id="272" name="Google Shape;272;p28"/>
          <p:cNvSpPr txBox="1"/>
          <p:nvPr/>
        </p:nvSpPr>
        <p:spPr>
          <a:xfrm>
            <a:off x="245800" y="4154750"/>
            <a:ext cx="32658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N</a:t>
            </a:r>
            <a:r>
              <a:rPr lang="en">
                <a:solidFill>
                  <a:srgbClr val="00FF00"/>
                </a:solidFill>
                <a:latin typeface="Lato"/>
                <a:ea typeface="Lato"/>
                <a:cs typeface="Lato"/>
                <a:sym typeface="Lato"/>
              </a:rPr>
              <a:t>n = 77 (neighborhoods)</a:t>
            </a:r>
            <a:endParaRPr>
              <a:solidFill>
                <a:srgbClr val="00FF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6"/>
        <p:cNvGrpSpPr/>
        <p:nvPr/>
      </p:nvGrpSpPr>
      <p:grpSpPr>
        <a:xfrm>
          <a:off x="0" y="0"/>
          <a:ext cx="0" cy="0"/>
          <a:chOff x="0" y="0"/>
          <a:chExt cx="0" cy="0"/>
        </a:xfrm>
      </p:grpSpPr>
      <p:sp>
        <p:nvSpPr>
          <p:cNvPr id="277" name="Google Shape;277;p29"/>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Exploration: Birth Factors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278" name="Google Shape;278;p29"/>
          <p:cNvSpPr txBox="1"/>
          <p:nvPr/>
        </p:nvSpPr>
        <p:spPr>
          <a:xfrm>
            <a:off x="1268375" y="1897625"/>
            <a:ext cx="5792700" cy="12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00"/>
              </a:solidFill>
              <a:latin typeface="Lato"/>
              <a:ea typeface="Lato"/>
              <a:cs typeface="Lato"/>
              <a:sym typeface="Lato"/>
            </a:endParaRPr>
          </a:p>
        </p:txBody>
      </p:sp>
      <p:sp>
        <p:nvSpPr>
          <p:cNvPr id="279" name="Google Shape;279;p29"/>
          <p:cNvSpPr txBox="1"/>
          <p:nvPr/>
        </p:nvSpPr>
        <p:spPr>
          <a:xfrm>
            <a:off x="245800" y="4154750"/>
            <a:ext cx="32658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N</a:t>
            </a:r>
            <a:r>
              <a:rPr lang="en">
                <a:solidFill>
                  <a:srgbClr val="00FF00"/>
                </a:solidFill>
                <a:latin typeface="Lato"/>
                <a:ea typeface="Lato"/>
                <a:cs typeface="Lato"/>
                <a:sym typeface="Lato"/>
              </a:rPr>
              <a:t>n = 77 (neighborhoods)</a:t>
            </a:r>
            <a:endParaRPr>
              <a:solidFill>
                <a:srgbClr val="00FF00"/>
              </a:solidFill>
              <a:latin typeface="Lato"/>
              <a:ea typeface="Lato"/>
              <a:cs typeface="Lato"/>
              <a:sym typeface="Lato"/>
            </a:endParaRPr>
          </a:p>
        </p:txBody>
      </p:sp>
      <p:pic>
        <p:nvPicPr>
          <p:cNvPr id="280" name="Google Shape;280;p29"/>
          <p:cNvPicPr preferRelativeResize="0"/>
          <p:nvPr/>
        </p:nvPicPr>
        <p:blipFill>
          <a:blip r:embed="rId3">
            <a:alphaModFix/>
          </a:blip>
          <a:stretch>
            <a:fillRect/>
          </a:stretch>
        </p:blipFill>
        <p:spPr>
          <a:xfrm>
            <a:off x="346063" y="1716113"/>
            <a:ext cx="8451868" cy="2080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84"/>
        <p:cNvGrpSpPr/>
        <p:nvPr/>
      </p:nvGrpSpPr>
      <p:grpSpPr>
        <a:xfrm>
          <a:off x="0" y="0"/>
          <a:ext cx="0" cy="0"/>
          <a:chOff x="0" y="0"/>
          <a:chExt cx="0" cy="0"/>
        </a:xfrm>
      </p:grpSpPr>
      <p:sp>
        <p:nvSpPr>
          <p:cNvPr id="285" name="Google Shape;285;p30"/>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Exploration: Economic Factors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286" name="Google Shape;286;p30"/>
          <p:cNvSpPr txBox="1"/>
          <p:nvPr/>
        </p:nvSpPr>
        <p:spPr>
          <a:xfrm>
            <a:off x="1268375" y="1897625"/>
            <a:ext cx="5792700" cy="12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00"/>
              </a:solidFill>
              <a:latin typeface="Lato"/>
              <a:ea typeface="Lato"/>
              <a:cs typeface="Lato"/>
              <a:sym typeface="Lato"/>
            </a:endParaRPr>
          </a:p>
        </p:txBody>
      </p:sp>
      <p:sp>
        <p:nvSpPr>
          <p:cNvPr id="287" name="Google Shape;287;p30"/>
          <p:cNvSpPr txBox="1"/>
          <p:nvPr/>
        </p:nvSpPr>
        <p:spPr>
          <a:xfrm>
            <a:off x="245800" y="4154750"/>
            <a:ext cx="32658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N</a:t>
            </a:r>
            <a:r>
              <a:rPr lang="en">
                <a:solidFill>
                  <a:srgbClr val="00FF00"/>
                </a:solidFill>
                <a:latin typeface="Lato"/>
                <a:ea typeface="Lato"/>
                <a:cs typeface="Lato"/>
                <a:sym typeface="Lato"/>
              </a:rPr>
              <a:t>n = 77 (neighborhoods)</a:t>
            </a:r>
            <a:endParaRPr>
              <a:solidFill>
                <a:srgbClr val="00FF00"/>
              </a:solidFill>
              <a:latin typeface="Lato"/>
              <a:ea typeface="Lato"/>
              <a:cs typeface="Lato"/>
              <a:sym typeface="Lato"/>
            </a:endParaRPr>
          </a:p>
        </p:txBody>
      </p:sp>
      <p:pic>
        <p:nvPicPr>
          <p:cNvPr id="288" name="Google Shape;288;p30"/>
          <p:cNvPicPr preferRelativeResize="0"/>
          <p:nvPr/>
        </p:nvPicPr>
        <p:blipFill>
          <a:blip r:embed="rId3">
            <a:alphaModFix/>
          </a:blip>
          <a:stretch>
            <a:fillRect/>
          </a:stretch>
        </p:blipFill>
        <p:spPr>
          <a:xfrm>
            <a:off x="433475" y="1837527"/>
            <a:ext cx="7866552" cy="18373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2"/>
        <p:cNvGrpSpPr/>
        <p:nvPr/>
      </p:nvGrpSpPr>
      <p:grpSpPr>
        <a:xfrm>
          <a:off x="0" y="0"/>
          <a:ext cx="0" cy="0"/>
          <a:chOff x="0" y="0"/>
          <a:chExt cx="0" cy="0"/>
        </a:xfrm>
      </p:grpSpPr>
      <p:sp>
        <p:nvSpPr>
          <p:cNvPr id="293" name="Google Shape;293;p31"/>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Statistical Analysis: Summary</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294" name="Google Shape;294;p31"/>
          <p:cNvSpPr txBox="1"/>
          <p:nvPr/>
        </p:nvSpPr>
        <p:spPr>
          <a:xfrm>
            <a:off x="1278375" y="2996225"/>
            <a:ext cx="5792700" cy="12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95" name="Google Shape;295;p31"/>
          <p:cNvPicPr preferRelativeResize="0"/>
          <p:nvPr/>
        </p:nvPicPr>
        <p:blipFill>
          <a:blip r:embed="rId3">
            <a:alphaModFix/>
          </a:blip>
          <a:stretch>
            <a:fillRect/>
          </a:stretch>
        </p:blipFill>
        <p:spPr>
          <a:xfrm>
            <a:off x="1278375" y="1357675"/>
            <a:ext cx="4732550" cy="3549400"/>
          </a:xfrm>
          <a:prstGeom prst="rect">
            <a:avLst/>
          </a:prstGeom>
          <a:noFill/>
          <a:ln>
            <a:noFill/>
          </a:ln>
        </p:spPr>
      </p:pic>
      <p:graphicFrame>
        <p:nvGraphicFramePr>
          <p:cNvPr id="296" name="Google Shape;296;p31"/>
          <p:cNvGraphicFramePr/>
          <p:nvPr/>
        </p:nvGraphicFramePr>
        <p:xfrm>
          <a:off x="6489600" y="688525"/>
          <a:ext cx="3000000" cy="3000000"/>
        </p:xfrm>
        <a:graphic>
          <a:graphicData uri="http://schemas.openxmlformats.org/drawingml/2006/table">
            <a:tbl>
              <a:tblPr>
                <a:noFill/>
                <a:tableStyleId>{AE7DA4F7-4FE5-4AA8-9056-C3B374DEAE18}</a:tableStyleId>
              </a:tblPr>
              <a:tblGrid>
                <a:gridCol w="2238175">
                  <a:extLst>
                    <a:ext uri="{9D8B030D-6E8A-4147-A177-3AD203B41FA5}">
                      <a16:colId xmlns:a16="http://schemas.microsoft.com/office/drawing/2014/main" val="20000"/>
                    </a:ext>
                  </a:extLst>
                </a:gridCol>
              </a:tblGrid>
              <a:tr h="7394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Regressing neighborhood homicide rate (per 100k) on the teen birth rate (per 1k).</a:t>
                      </a:r>
                      <a:endParaRPr sz="9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63635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X = Teen Birth Rate </a:t>
                      </a: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900">
                          <a:solidFill>
                            <a:schemeClr val="lt1"/>
                          </a:solidFill>
                          <a:latin typeface="Montserrat"/>
                          <a:ea typeface="Montserrat"/>
                          <a:cs typeface="Montserrat"/>
                          <a:sym typeface="Montserrat"/>
                        </a:rPr>
                        <a:t>Homicide_Rate = 0.45(X) - 4.6</a:t>
                      </a:r>
                      <a:endParaRPr sz="900"/>
                    </a:p>
                  </a:txBody>
                  <a:tcPr marL="91425" marR="91425" marT="91425" marB="91425">
                    <a:lnT w="9525" cap="flat" cmpd="sng">
                      <a:solidFill>
                        <a:srgbClr val="FFFFFF"/>
                      </a:solidFill>
                      <a:prstDash val="solid"/>
                      <a:round/>
                      <a:headEnd type="none" w="sm" len="sm"/>
                      <a:tailEnd type="none" w="sm" len="sm"/>
                    </a:lnT>
                  </a:tcPr>
                </a:tc>
                <a:extLst>
                  <a:ext uri="{0D108BD9-81ED-4DB2-BD59-A6C34878D82A}">
                    <a16:rowId xmlns:a16="http://schemas.microsoft.com/office/drawing/2014/main" val="10001"/>
                  </a:ext>
                </a:extLst>
              </a:tr>
              <a:tr h="894975">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r = 0.77</a:t>
                      </a: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900">
                          <a:solidFill>
                            <a:schemeClr val="lt1"/>
                          </a:solidFill>
                          <a:latin typeface="Montserrat"/>
                          <a:ea typeface="Montserrat"/>
                          <a:cs typeface="Montserrat"/>
                          <a:sym typeface="Montserrat"/>
                        </a:rPr>
                        <a:t>p &lt; .001</a:t>
                      </a: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900">
                          <a:solidFill>
                            <a:schemeClr val="lt1"/>
                          </a:solidFill>
                          <a:latin typeface="Montserrat"/>
                          <a:ea typeface="Montserrat"/>
                          <a:cs typeface="Montserrat"/>
                          <a:sym typeface="Montserrat"/>
                        </a:rPr>
                        <a:t>R_squared = 0.59</a:t>
                      </a:r>
                      <a:endParaRPr sz="900">
                        <a:solidFill>
                          <a:schemeClr val="lt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941425">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Interpretation: An increase in teen birth rate is associated with an increase in the neighborhood homicide rate, p &lt; .05.</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941425">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*Using a log transformation to normalize homicide rate improved the r_squared to 0.68 (see Appendix).</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1"/>
        <p:cNvGrpSpPr/>
        <p:nvPr/>
      </p:nvGrpSpPr>
      <p:grpSpPr>
        <a:xfrm>
          <a:off x="0" y="0"/>
          <a:ext cx="0" cy="0"/>
          <a:chOff x="0" y="0"/>
          <a:chExt cx="0" cy="0"/>
        </a:xfrm>
      </p:grpSpPr>
      <p:sp>
        <p:nvSpPr>
          <p:cNvPr id="142" name="Google Shape;142;p14"/>
          <p:cNvSpPr txBox="1"/>
          <p:nvPr/>
        </p:nvSpPr>
        <p:spPr>
          <a:xfrm>
            <a:off x="1114725" y="420750"/>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Crime Investigators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pic>
        <p:nvPicPr>
          <p:cNvPr id="143" name="Google Shape;143;p14"/>
          <p:cNvPicPr preferRelativeResize="0"/>
          <p:nvPr/>
        </p:nvPicPr>
        <p:blipFill rotWithShape="1">
          <a:blip r:embed="rId3">
            <a:alphaModFix/>
          </a:blip>
          <a:srcRect/>
          <a:stretch/>
        </p:blipFill>
        <p:spPr>
          <a:xfrm>
            <a:off x="3269387" y="1369663"/>
            <a:ext cx="1239600" cy="1239600"/>
          </a:xfrm>
          <a:prstGeom prst="ellipse">
            <a:avLst/>
          </a:prstGeom>
          <a:noFill/>
          <a:ln>
            <a:noFill/>
          </a:ln>
        </p:spPr>
      </p:pic>
      <p:pic>
        <p:nvPicPr>
          <p:cNvPr id="144" name="Google Shape;144;p14"/>
          <p:cNvPicPr preferRelativeResize="0"/>
          <p:nvPr/>
        </p:nvPicPr>
        <p:blipFill rotWithShape="1">
          <a:blip r:embed="rId4">
            <a:alphaModFix/>
          </a:blip>
          <a:srcRect/>
          <a:stretch/>
        </p:blipFill>
        <p:spPr>
          <a:xfrm>
            <a:off x="1815725" y="1421775"/>
            <a:ext cx="1239600" cy="1239600"/>
          </a:xfrm>
          <a:prstGeom prst="ellipse">
            <a:avLst/>
          </a:prstGeom>
          <a:noFill/>
          <a:ln>
            <a:noFill/>
          </a:ln>
        </p:spPr>
      </p:pic>
      <p:pic>
        <p:nvPicPr>
          <p:cNvPr id="145" name="Google Shape;145;p14"/>
          <p:cNvPicPr preferRelativeResize="0"/>
          <p:nvPr/>
        </p:nvPicPr>
        <p:blipFill rotWithShape="1">
          <a:blip r:embed="rId5">
            <a:alphaModFix/>
          </a:blip>
          <a:srcRect t="99" b="99"/>
          <a:stretch/>
        </p:blipFill>
        <p:spPr>
          <a:xfrm>
            <a:off x="362050" y="1421775"/>
            <a:ext cx="1239600" cy="1239600"/>
          </a:xfrm>
          <a:prstGeom prst="ellipse">
            <a:avLst/>
          </a:prstGeom>
          <a:noFill/>
          <a:ln>
            <a:noFill/>
          </a:ln>
        </p:spPr>
      </p:pic>
      <p:pic>
        <p:nvPicPr>
          <p:cNvPr id="146" name="Google Shape;146;p14"/>
          <p:cNvPicPr preferRelativeResize="0"/>
          <p:nvPr/>
        </p:nvPicPr>
        <p:blipFill rotWithShape="1">
          <a:blip r:embed="rId6">
            <a:alphaModFix/>
          </a:blip>
          <a:srcRect/>
          <a:stretch/>
        </p:blipFill>
        <p:spPr>
          <a:xfrm>
            <a:off x="6266675" y="1283850"/>
            <a:ext cx="1239600" cy="1239600"/>
          </a:xfrm>
          <a:prstGeom prst="ellipse">
            <a:avLst/>
          </a:prstGeom>
          <a:noFill/>
          <a:ln>
            <a:noFill/>
          </a:ln>
        </p:spPr>
      </p:pic>
      <p:pic>
        <p:nvPicPr>
          <p:cNvPr id="147" name="Google Shape;147;p14"/>
          <p:cNvPicPr preferRelativeResize="0"/>
          <p:nvPr/>
        </p:nvPicPr>
        <p:blipFill rotWithShape="1">
          <a:blip r:embed="rId7">
            <a:alphaModFix/>
          </a:blip>
          <a:srcRect l="3267" r="19673" b="37865"/>
          <a:stretch/>
        </p:blipFill>
        <p:spPr>
          <a:xfrm>
            <a:off x="4676525" y="1369575"/>
            <a:ext cx="1331100" cy="1239600"/>
          </a:xfrm>
          <a:prstGeom prst="ellipse">
            <a:avLst/>
          </a:prstGeom>
          <a:noFill/>
          <a:ln>
            <a:noFill/>
          </a:ln>
        </p:spPr>
      </p:pic>
      <p:sp>
        <p:nvSpPr>
          <p:cNvPr id="148" name="Google Shape;148;p14"/>
          <p:cNvSpPr txBox="1"/>
          <p:nvPr/>
        </p:nvSpPr>
        <p:spPr>
          <a:xfrm>
            <a:off x="1766000" y="2799300"/>
            <a:ext cx="1360800" cy="66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Oleg Ryzhkov</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sz="1200">
                <a:solidFill>
                  <a:srgbClr val="FFFFFF"/>
                </a:solidFill>
                <a:latin typeface="Roboto"/>
                <a:ea typeface="Roboto"/>
                <a:cs typeface="Roboto"/>
                <a:sym typeface="Roboto"/>
              </a:rPr>
              <a:t>State Analysis</a:t>
            </a:r>
            <a:endParaRPr sz="1200">
              <a:solidFill>
                <a:srgbClr val="FFFFFF"/>
              </a:solidFill>
              <a:latin typeface="Roboto"/>
              <a:ea typeface="Roboto"/>
              <a:cs typeface="Roboto"/>
              <a:sym typeface="Roboto"/>
            </a:endParaRPr>
          </a:p>
        </p:txBody>
      </p:sp>
      <p:sp>
        <p:nvSpPr>
          <p:cNvPr id="149" name="Google Shape;149;p14"/>
          <p:cNvSpPr txBox="1"/>
          <p:nvPr/>
        </p:nvSpPr>
        <p:spPr>
          <a:xfrm>
            <a:off x="187650" y="2799300"/>
            <a:ext cx="1496700" cy="66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Chioma Maduko</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sz="1200">
                <a:solidFill>
                  <a:srgbClr val="FFFFFF"/>
                </a:solidFill>
                <a:latin typeface="Roboto"/>
                <a:ea typeface="Roboto"/>
                <a:cs typeface="Roboto"/>
                <a:sym typeface="Roboto"/>
              </a:rPr>
              <a:t>Project Admin/Moderator</a:t>
            </a:r>
            <a:endParaRPr sz="1200">
              <a:solidFill>
                <a:srgbClr val="FFFFFF"/>
              </a:solidFill>
              <a:latin typeface="Roboto"/>
              <a:ea typeface="Roboto"/>
              <a:cs typeface="Roboto"/>
              <a:sym typeface="Roboto"/>
            </a:endParaRPr>
          </a:p>
        </p:txBody>
      </p:sp>
      <p:sp>
        <p:nvSpPr>
          <p:cNvPr id="150" name="Google Shape;150;p14"/>
          <p:cNvSpPr txBox="1"/>
          <p:nvPr/>
        </p:nvSpPr>
        <p:spPr>
          <a:xfrm>
            <a:off x="3269363" y="2799325"/>
            <a:ext cx="1360800" cy="66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Grant Cheney</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sz="1200">
                <a:solidFill>
                  <a:schemeClr val="lt1"/>
                </a:solidFill>
                <a:latin typeface="Roboto"/>
                <a:ea typeface="Roboto"/>
                <a:cs typeface="Roboto"/>
                <a:sym typeface="Roboto"/>
              </a:rPr>
              <a:t>Neighborhood Analysis</a:t>
            </a:r>
            <a:endParaRPr sz="1200">
              <a:solidFill>
                <a:srgbClr val="FFFFFF"/>
              </a:solidFill>
              <a:latin typeface="Roboto"/>
              <a:ea typeface="Roboto"/>
              <a:cs typeface="Roboto"/>
              <a:sym typeface="Roboto"/>
            </a:endParaRPr>
          </a:p>
        </p:txBody>
      </p:sp>
      <p:sp>
        <p:nvSpPr>
          <p:cNvPr id="151" name="Google Shape;151;p14"/>
          <p:cNvSpPr txBox="1"/>
          <p:nvPr/>
        </p:nvSpPr>
        <p:spPr>
          <a:xfrm>
            <a:off x="4772725" y="2799325"/>
            <a:ext cx="1360800" cy="66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Javane Jones</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sz="1200">
                <a:solidFill>
                  <a:schemeClr val="lt1"/>
                </a:solidFill>
                <a:latin typeface="Roboto"/>
                <a:ea typeface="Roboto"/>
                <a:cs typeface="Roboto"/>
                <a:sym typeface="Roboto"/>
              </a:rPr>
              <a:t>Neighborhood Analysis</a:t>
            </a:r>
            <a:endParaRPr sz="1200">
              <a:solidFill>
                <a:srgbClr val="FFFFFF"/>
              </a:solidFill>
              <a:latin typeface="Roboto"/>
              <a:ea typeface="Roboto"/>
              <a:cs typeface="Roboto"/>
              <a:sym typeface="Roboto"/>
            </a:endParaRPr>
          </a:p>
        </p:txBody>
      </p:sp>
      <p:sp>
        <p:nvSpPr>
          <p:cNvPr id="152" name="Google Shape;152;p14"/>
          <p:cNvSpPr txBox="1"/>
          <p:nvPr/>
        </p:nvSpPr>
        <p:spPr>
          <a:xfrm>
            <a:off x="7732225" y="2799325"/>
            <a:ext cx="1360800" cy="66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B Daves</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sz="1200">
                <a:solidFill>
                  <a:srgbClr val="FFFFFF"/>
                </a:solidFill>
                <a:latin typeface="Roboto"/>
                <a:ea typeface="Roboto"/>
                <a:cs typeface="Roboto"/>
                <a:sym typeface="Roboto"/>
              </a:rPr>
              <a:t>City Level Analysis</a:t>
            </a:r>
            <a:endParaRPr sz="1200">
              <a:solidFill>
                <a:srgbClr val="FFFFFF"/>
              </a:solidFill>
              <a:latin typeface="Roboto"/>
              <a:ea typeface="Roboto"/>
              <a:cs typeface="Roboto"/>
              <a:sym typeface="Roboto"/>
            </a:endParaRPr>
          </a:p>
        </p:txBody>
      </p:sp>
      <p:sp>
        <p:nvSpPr>
          <p:cNvPr id="153" name="Google Shape;153;p14"/>
          <p:cNvSpPr txBox="1"/>
          <p:nvPr/>
        </p:nvSpPr>
        <p:spPr>
          <a:xfrm>
            <a:off x="6294500" y="2799325"/>
            <a:ext cx="1360800" cy="6666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David Fried</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sz="1200">
                <a:solidFill>
                  <a:srgbClr val="FFFFFF"/>
                </a:solidFill>
                <a:latin typeface="Roboto"/>
                <a:ea typeface="Roboto"/>
                <a:cs typeface="Roboto"/>
                <a:sym typeface="Roboto"/>
              </a:rPr>
              <a:t>Neighborhood Analysis</a:t>
            </a:r>
            <a:endParaRPr sz="1200">
              <a:solidFill>
                <a:srgbClr val="FFFFFF"/>
              </a:solidFill>
              <a:latin typeface="Roboto"/>
              <a:ea typeface="Roboto"/>
              <a:cs typeface="Roboto"/>
              <a:sym typeface="Roboto"/>
            </a:endParaRPr>
          </a:p>
        </p:txBody>
      </p:sp>
      <p:sp>
        <p:nvSpPr>
          <p:cNvPr id="154" name="Google Shape;154;p14"/>
          <p:cNvSpPr txBox="1"/>
          <p:nvPr/>
        </p:nvSpPr>
        <p:spPr>
          <a:xfrm>
            <a:off x="187650" y="3655975"/>
            <a:ext cx="1496700" cy="11343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 Data sources </a:t>
            </a:r>
            <a:endParaRPr sz="1200">
              <a:solidFill>
                <a:srgbClr val="FFFFFF"/>
              </a:solidFill>
              <a:latin typeface="Roboto"/>
              <a:ea typeface="Roboto"/>
              <a:cs typeface="Roboto"/>
              <a:sym typeface="Roboto"/>
            </a:endParaRPr>
          </a:p>
          <a:p>
            <a:pPr marL="0" lvl="0" indent="0" algn="l" rtl="0">
              <a:spcBef>
                <a:spcPts val="0"/>
              </a:spcBef>
              <a:spcAft>
                <a:spcPts val="0"/>
              </a:spcAft>
              <a:buNone/>
            </a:pPr>
            <a:r>
              <a:rPr lang="en" sz="1200">
                <a:solidFill>
                  <a:srgbClr val="FFFFFF"/>
                </a:solidFill>
                <a:latin typeface="Roboto"/>
                <a:ea typeface="Roboto"/>
                <a:cs typeface="Roboto"/>
                <a:sym typeface="Roboto"/>
              </a:rPr>
              <a:t>- Data finding</a:t>
            </a:r>
            <a:endParaRPr sz="1200">
              <a:solidFill>
                <a:srgbClr val="FFFFFF"/>
              </a:solidFill>
              <a:latin typeface="Roboto"/>
              <a:ea typeface="Roboto"/>
              <a:cs typeface="Roboto"/>
              <a:sym typeface="Roboto"/>
            </a:endParaRPr>
          </a:p>
          <a:p>
            <a:pPr marL="0" lvl="0" indent="0" algn="l" rtl="0">
              <a:spcBef>
                <a:spcPts val="0"/>
              </a:spcBef>
              <a:spcAft>
                <a:spcPts val="0"/>
              </a:spcAft>
              <a:buNone/>
            </a:pPr>
            <a:r>
              <a:rPr lang="en" sz="1200">
                <a:solidFill>
                  <a:srgbClr val="FFFFFF"/>
                </a:solidFill>
                <a:latin typeface="Roboto"/>
                <a:ea typeface="Roboto"/>
                <a:cs typeface="Roboto"/>
                <a:sym typeface="Roboto"/>
              </a:rPr>
              <a:t>- Data exploration</a:t>
            </a:r>
            <a:endParaRPr sz="1200">
              <a:solidFill>
                <a:srgbClr val="FFFFFF"/>
              </a:solidFill>
              <a:latin typeface="Roboto"/>
              <a:ea typeface="Roboto"/>
              <a:cs typeface="Roboto"/>
              <a:sym typeface="Roboto"/>
            </a:endParaRPr>
          </a:p>
          <a:p>
            <a:pPr marL="0" lvl="0" indent="0" algn="l" rtl="0">
              <a:spcBef>
                <a:spcPts val="0"/>
              </a:spcBef>
              <a:spcAft>
                <a:spcPts val="0"/>
              </a:spcAft>
              <a:buNone/>
            </a:pPr>
            <a:r>
              <a:rPr lang="en" sz="1200">
                <a:solidFill>
                  <a:srgbClr val="FFFFFF"/>
                </a:solidFill>
                <a:latin typeface="Roboto"/>
                <a:ea typeface="Roboto"/>
                <a:cs typeface="Roboto"/>
                <a:sym typeface="Roboto"/>
              </a:rPr>
              <a:t>- Data analysis</a:t>
            </a:r>
            <a:endParaRPr sz="1200">
              <a:solidFill>
                <a:srgbClr val="FFFFFF"/>
              </a:solidFill>
              <a:latin typeface="Roboto"/>
              <a:ea typeface="Roboto"/>
              <a:cs typeface="Roboto"/>
              <a:sym typeface="Roboto"/>
            </a:endParaRPr>
          </a:p>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155" name="Google Shape;155;p14"/>
          <p:cNvSpPr txBox="1"/>
          <p:nvPr/>
        </p:nvSpPr>
        <p:spPr>
          <a:xfrm>
            <a:off x="1758800" y="3655975"/>
            <a:ext cx="1360800" cy="11343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 Data exploration</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 Data analysis</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 State and City crime mapping and visualization</a:t>
            </a:r>
            <a:endParaRPr sz="1100">
              <a:solidFill>
                <a:srgbClr val="FFFFFF"/>
              </a:solidFill>
              <a:latin typeface="Roboto"/>
              <a:ea typeface="Roboto"/>
              <a:cs typeface="Roboto"/>
              <a:sym typeface="Roboto"/>
            </a:endParaRPr>
          </a:p>
        </p:txBody>
      </p:sp>
      <p:sp>
        <p:nvSpPr>
          <p:cNvPr id="156" name="Google Shape;156;p14"/>
          <p:cNvSpPr txBox="1"/>
          <p:nvPr/>
        </p:nvSpPr>
        <p:spPr>
          <a:xfrm>
            <a:off x="3271800" y="3655975"/>
            <a:ext cx="1360800" cy="11343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 GitHub Moderator</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 Data analysis</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 Neighborhood crime mapping and visualization</a:t>
            </a:r>
            <a:endParaRPr sz="1100">
              <a:solidFill>
                <a:srgbClr val="FFFFFF"/>
              </a:solidFill>
              <a:latin typeface="Roboto"/>
              <a:ea typeface="Roboto"/>
              <a:cs typeface="Roboto"/>
              <a:sym typeface="Roboto"/>
            </a:endParaRPr>
          </a:p>
        </p:txBody>
      </p:sp>
      <p:sp>
        <p:nvSpPr>
          <p:cNvPr id="157" name="Google Shape;157;p14"/>
          <p:cNvSpPr txBox="1"/>
          <p:nvPr/>
        </p:nvSpPr>
        <p:spPr>
          <a:xfrm>
            <a:off x="7732225" y="3655975"/>
            <a:ext cx="1360800" cy="11343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 Data exploration</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 Data analysis</a:t>
            </a:r>
            <a:endParaRPr sz="1100">
              <a:solidFill>
                <a:srgbClr val="FFFFFF"/>
              </a:solidFill>
              <a:latin typeface="Roboto"/>
              <a:ea typeface="Roboto"/>
              <a:cs typeface="Roboto"/>
              <a:sym typeface="Roboto"/>
            </a:endParaRPr>
          </a:p>
          <a:p>
            <a:pPr marL="0" lvl="0" indent="0" algn="l" rtl="0">
              <a:spcBef>
                <a:spcPts val="0"/>
              </a:spcBef>
              <a:spcAft>
                <a:spcPts val="0"/>
              </a:spcAft>
              <a:buNone/>
            </a:pPr>
            <a:endParaRPr sz="1100">
              <a:solidFill>
                <a:srgbClr val="FFFFFF"/>
              </a:solidFill>
              <a:latin typeface="Roboto"/>
              <a:ea typeface="Roboto"/>
              <a:cs typeface="Roboto"/>
              <a:sym typeface="Roboto"/>
            </a:endParaRPr>
          </a:p>
        </p:txBody>
      </p:sp>
      <p:sp>
        <p:nvSpPr>
          <p:cNvPr id="158" name="Google Shape;158;p14"/>
          <p:cNvSpPr txBox="1"/>
          <p:nvPr/>
        </p:nvSpPr>
        <p:spPr>
          <a:xfrm>
            <a:off x="4784800" y="3655975"/>
            <a:ext cx="1360800" cy="11343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 Data import, cleaning, and merging</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 Crime type analysis and visualization</a:t>
            </a:r>
            <a:endParaRPr sz="1100">
              <a:solidFill>
                <a:srgbClr val="FFFFFF"/>
              </a:solidFill>
              <a:latin typeface="Roboto"/>
              <a:ea typeface="Roboto"/>
              <a:cs typeface="Roboto"/>
              <a:sym typeface="Roboto"/>
            </a:endParaRPr>
          </a:p>
        </p:txBody>
      </p:sp>
      <p:sp>
        <p:nvSpPr>
          <p:cNvPr id="159" name="Google Shape;159;p14"/>
          <p:cNvSpPr txBox="1"/>
          <p:nvPr/>
        </p:nvSpPr>
        <p:spPr>
          <a:xfrm>
            <a:off x="6297800" y="3655975"/>
            <a:ext cx="1360800" cy="11343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Roboto"/>
                <a:ea typeface="Roboto"/>
                <a:cs typeface="Roboto"/>
                <a:sym typeface="Roboto"/>
              </a:rPr>
              <a:t>-Data exploration</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 Correlation and Regression</a:t>
            </a:r>
            <a:endParaRPr sz="1100">
              <a:solidFill>
                <a:srgbClr val="FFFFFF"/>
              </a:solidFill>
              <a:latin typeface="Roboto"/>
              <a:ea typeface="Roboto"/>
              <a:cs typeface="Roboto"/>
              <a:sym typeface="Roboto"/>
            </a:endParaRPr>
          </a:p>
          <a:p>
            <a:pPr marL="0" lvl="0" indent="0" algn="l" rtl="0">
              <a:spcBef>
                <a:spcPts val="0"/>
              </a:spcBef>
              <a:spcAft>
                <a:spcPts val="0"/>
              </a:spcAft>
              <a:buNone/>
            </a:pPr>
            <a:r>
              <a:rPr lang="en" sz="1100">
                <a:solidFill>
                  <a:srgbClr val="FFFFFF"/>
                </a:solidFill>
                <a:latin typeface="Roboto"/>
                <a:ea typeface="Roboto"/>
                <a:cs typeface="Roboto"/>
                <a:sym typeface="Roboto"/>
              </a:rPr>
              <a:t>- 3d regression visualization</a:t>
            </a:r>
            <a:endParaRPr sz="1100">
              <a:solidFill>
                <a:srgbClr val="FFFFFF"/>
              </a:solidFill>
              <a:latin typeface="Roboto"/>
              <a:ea typeface="Roboto"/>
              <a:cs typeface="Roboto"/>
              <a:sym typeface="Roboto"/>
            </a:endParaRPr>
          </a:p>
        </p:txBody>
      </p:sp>
      <p:pic>
        <p:nvPicPr>
          <p:cNvPr id="160" name="Google Shape;160;p14"/>
          <p:cNvPicPr preferRelativeResize="0"/>
          <p:nvPr/>
        </p:nvPicPr>
        <p:blipFill rotWithShape="1">
          <a:blip r:embed="rId8">
            <a:alphaModFix/>
          </a:blip>
          <a:srcRect t="7" b="28803"/>
          <a:stretch/>
        </p:blipFill>
        <p:spPr>
          <a:xfrm>
            <a:off x="7765325" y="1283850"/>
            <a:ext cx="1239600" cy="13254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0"/>
        <p:cNvGrpSpPr/>
        <p:nvPr/>
      </p:nvGrpSpPr>
      <p:grpSpPr>
        <a:xfrm>
          <a:off x="0" y="0"/>
          <a:ext cx="0" cy="0"/>
          <a:chOff x="0" y="0"/>
          <a:chExt cx="0" cy="0"/>
        </a:xfrm>
      </p:grpSpPr>
      <p:sp>
        <p:nvSpPr>
          <p:cNvPr id="301" name="Google Shape;301;p32"/>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Statistical Analysis: Summary</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302" name="Google Shape;302;p32"/>
          <p:cNvSpPr txBox="1"/>
          <p:nvPr/>
        </p:nvSpPr>
        <p:spPr>
          <a:xfrm>
            <a:off x="1278375" y="2996225"/>
            <a:ext cx="5792700" cy="12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graphicFrame>
        <p:nvGraphicFramePr>
          <p:cNvPr id="303" name="Google Shape;303;p32"/>
          <p:cNvGraphicFramePr/>
          <p:nvPr/>
        </p:nvGraphicFramePr>
        <p:xfrm>
          <a:off x="6439675" y="404350"/>
          <a:ext cx="3000000" cy="3000000"/>
        </p:xfrm>
        <a:graphic>
          <a:graphicData uri="http://schemas.openxmlformats.org/drawingml/2006/table">
            <a:tbl>
              <a:tblPr>
                <a:noFill/>
                <a:tableStyleId>{AE7DA4F7-4FE5-4AA8-9056-C3B374DEAE18}</a:tableStyleId>
              </a:tblPr>
              <a:tblGrid>
                <a:gridCol w="2258150">
                  <a:extLst>
                    <a:ext uri="{9D8B030D-6E8A-4147-A177-3AD203B41FA5}">
                      <a16:colId xmlns:a16="http://schemas.microsoft.com/office/drawing/2014/main" val="20000"/>
                    </a:ext>
                  </a:extLst>
                </a:gridCol>
              </a:tblGrid>
              <a:tr h="709525">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Regressing neighborhood homicide rate (per 100k) on unemployment (%)..</a:t>
                      </a:r>
                      <a:endParaRPr sz="9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9034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X = Unemployment</a:t>
                      </a: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900">
                          <a:solidFill>
                            <a:schemeClr val="lt1"/>
                          </a:solidFill>
                          <a:latin typeface="Montserrat"/>
                          <a:ea typeface="Montserrat"/>
                          <a:cs typeface="Montserrat"/>
                          <a:sym typeface="Montserrat"/>
                        </a:rPr>
                        <a:t>Homicide_Rate = 1.92(X) - 7.46</a:t>
                      </a:r>
                      <a:endParaRPr sz="900"/>
                    </a:p>
                  </a:txBody>
                  <a:tcPr marL="91425" marR="91425" marT="91425" marB="91425">
                    <a:lnT w="9525" cap="flat" cmpd="sng">
                      <a:solidFill>
                        <a:srgbClr val="FFFFFF"/>
                      </a:solidFill>
                      <a:prstDash val="solid"/>
                      <a:round/>
                      <a:headEnd type="none" w="sm" len="sm"/>
                      <a:tailEnd type="none" w="sm" len="sm"/>
                    </a:lnT>
                  </a:tcPr>
                </a:tc>
                <a:extLst>
                  <a:ext uri="{0D108BD9-81ED-4DB2-BD59-A6C34878D82A}">
                    <a16:rowId xmlns:a16="http://schemas.microsoft.com/office/drawing/2014/main" val="10001"/>
                  </a:ext>
                </a:extLst>
              </a:tr>
              <a:tr h="1071625">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r = 0.81</a:t>
                      </a: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900">
                          <a:solidFill>
                            <a:schemeClr val="lt1"/>
                          </a:solidFill>
                          <a:latin typeface="Montserrat"/>
                          <a:ea typeface="Montserrat"/>
                          <a:cs typeface="Montserrat"/>
                          <a:sym typeface="Montserrat"/>
                        </a:rPr>
                        <a:t>p &lt; .001</a:t>
                      </a: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endParaRPr sz="900">
                        <a:solidFill>
                          <a:schemeClr val="lt1"/>
                        </a:solidFill>
                        <a:latin typeface="Montserrat"/>
                        <a:ea typeface="Montserrat"/>
                        <a:cs typeface="Montserrat"/>
                        <a:sym typeface="Montserrat"/>
                      </a:endParaRPr>
                    </a:p>
                    <a:p>
                      <a:pPr marL="0" lvl="0" indent="0" algn="l" rtl="0">
                        <a:spcBef>
                          <a:spcPts val="0"/>
                        </a:spcBef>
                        <a:spcAft>
                          <a:spcPts val="0"/>
                        </a:spcAft>
                        <a:buNone/>
                      </a:pPr>
                      <a:r>
                        <a:rPr lang="en" sz="900">
                          <a:solidFill>
                            <a:schemeClr val="lt1"/>
                          </a:solidFill>
                          <a:latin typeface="Montserrat"/>
                          <a:ea typeface="Montserrat"/>
                          <a:cs typeface="Montserrat"/>
                          <a:sym typeface="Montserrat"/>
                        </a:rPr>
                        <a:t>R_squared = 0.66</a:t>
                      </a:r>
                      <a:endParaRPr sz="900">
                        <a:solidFill>
                          <a:schemeClr val="lt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9034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Interpretation: An increase in unemployment is associated with an increase in the neighborhood homicide rate, p &lt; .05.</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9034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*Using a log transformation to normalize homicide rate decreased r_squared (very slightly) to 0.63 (see Appendix).</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04" name="Google Shape;304;p32"/>
          <p:cNvPicPr preferRelativeResize="0"/>
          <p:nvPr/>
        </p:nvPicPr>
        <p:blipFill>
          <a:blip r:embed="rId3">
            <a:alphaModFix/>
          </a:blip>
          <a:stretch>
            <a:fillRect/>
          </a:stretch>
        </p:blipFill>
        <p:spPr>
          <a:xfrm>
            <a:off x="1181925" y="1357663"/>
            <a:ext cx="4783974" cy="358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8"/>
        <p:cNvGrpSpPr/>
        <p:nvPr/>
      </p:nvGrpSpPr>
      <p:grpSpPr>
        <a:xfrm>
          <a:off x="0" y="0"/>
          <a:ext cx="0" cy="0"/>
          <a:chOff x="0" y="0"/>
          <a:chExt cx="0" cy="0"/>
        </a:xfrm>
      </p:grpSpPr>
      <p:sp>
        <p:nvSpPr>
          <p:cNvPr id="309" name="Google Shape;309;p33"/>
          <p:cNvSpPr txBox="1"/>
          <p:nvPr/>
        </p:nvSpPr>
        <p:spPr>
          <a:xfrm>
            <a:off x="1062675" y="324800"/>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Statistical Analysis: Summary</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pic>
        <p:nvPicPr>
          <p:cNvPr id="310" name="Google Shape;310;p33"/>
          <p:cNvPicPr preferRelativeResize="0"/>
          <p:nvPr/>
        </p:nvPicPr>
        <p:blipFill>
          <a:blip r:embed="rId3">
            <a:alphaModFix/>
          </a:blip>
          <a:stretch>
            <a:fillRect/>
          </a:stretch>
        </p:blipFill>
        <p:spPr>
          <a:xfrm>
            <a:off x="4688655" y="1500075"/>
            <a:ext cx="3495005" cy="3481025"/>
          </a:xfrm>
          <a:prstGeom prst="rect">
            <a:avLst/>
          </a:prstGeom>
          <a:noFill/>
          <a:ln>
            <a:noFill/>
          </a:ln>
        </p:spPr>
      </p:pic>
      <p:pic>
        <p:nvPicPr>
          <p:cNvPr id="311" name="Google Shape;311;p33"/>
          <p:cNvPicPr preferRelativeResize="0"/>
          <p:nvPr/>
        </p:nvPicPr>
        <p:blipFill>
          <a:blip r:embed="rId4">
            <a:alphaModFix/>
          </a:blip>
          <a:stretch>
            <a:fillRect/>
          </a:stretch>
        </p:blipFill>
        <p:spPr>
          <a:xfrm>
            <a:off x="871475" y="1500075"/>
            <a:ext cx="3495005" cy="3481025"/>
          </a:xfrm>
          <a:prstGeom prst="rect">
            <a:avLst/>
          </a:prstGeom>
          <a:noFill/>
          <a:ln>
            <a:noFill/>
          </a:ln>
        </p:spPr>
      </p:pic>
      <p:sp>
        <p:nvSpPr>
          <p:cNvPr id="312" name="Google Shape;312;p33"/>
          <p:cNvSpPr txBox="1"/>
          <p:nvPr/>
        </p:nvSpPr>
        <p:spPr>
          <a:xfrm>
            <a:off x="935425" y="1108000"/>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Montserrat"/>
                <a:ea typeface="Montserrat"/>
                <a:cs typeface="Montserrat"/>
                <a:sym typeface="Montserrat"/>
              </a:rPr>
              <a:t>Regressing Neighborhood Crime Rate on Teen Birth Rate and Unemployment</a:t>
            </a:r>
            <a:endParaRPr sz="500">
              <a:solidFill>
                <a:schemeClr val="lt1"/>
              </a:solidFill>
              <a:latin typeface="Montserrat"/>
              <a:ea typeface="Montserrat"/>
              <a:cs typeface="Montserrat"/>
              <a:sym typeface="Montserrat"/>
            </a:endParaRPr>
          </a:p>
        </p:txBody>
      </p:sp>
      <p:sp>
        <p:nvSpPr>
          <p:cNvPr id="313" name="Google Shape;313;p33"/>
          <p:cNvSpPr txBox="1"/>
          <p:nvPr/>
        </p:nvSpPr>
        <p:spPr>
          <a:xfrm>
            <a:off x="-987075" y="1679575"/>
            <a:ext cx="8699100" cy="1987500"/>
          </a:xfrm>
          <a:prstGeom prst="rect">
            <a:avLst/>
          </a:prstGeom>
          <a:noFill/>
          <a:ln>
            <a:noFill/>
          </a:ln>
        </p:spPr>
        <p:txBody>
          <a:bodyPr spcFirstLastPara="1" wrap="square" lIns="91425" tIns="91425" rIns="91425" bIns="91425" anchor="t" anchorCtr="0">
            <a:noAutofit/>
          </a:bodyPr>
          <a:lstStyle/>
          <a:p>
            <a:pPr marL="1371600" lvl="0" indent="457200" algn="l" rtl="0">
              <a:spcBef>
                <a:spcPts val="0"/>
              </a:spcBef>
              <a:spcAft>
                <a:spcPts val="0"/>
              </a:spcAft>
              <a:buNone/>
            </a:pPr>
            <a:r>
              <a:rPr lang="en" sz="1000" b="1">
                <a:solidFill>
                  <a:srgbClr val="FF0000"/>
                </a:solidFill>
                <a:latin typeface="Lato"/>
                <a:ea typeface="Lato"/>
                <a:cs typeface="Lato"/>
                <a:sym typeface="Lato"/>
              </a:rPr>
              <a:t>Predicted_homicide_rate = -10.1931 + 0.2246(t) + 1.2792(u)</a:t>
            </a:r>
            <a:endParaRPr sz="1000" b="1">
              <a:solidFill>
                <a:srgbClr val="FF0000"/>
              </a:solidFill>
              <a:latin typeface="Lato"/>
              <a:ea typeface="Lato"/>
              <a:cs typeface="Lato"/>
              <a:sym typeface="Lato"/>
            </a:endParaRPr>
          </a:p>
          <a:p>
            <a:pPr marL="0" lvl="0" indent="0" algn="l" rtl="0">
              <a:spcBef>
                <a:spcPts val="0"/>
              </a:spcBef>
              <a:spcAft>
                <a:spcPts val="0"/>
              </a:spcAft>
              <a:buNone/>
            </a:pPr>
            <a:r>
              <a:rPr lang="en" sz="1200">
                <a:solidFill>
                  <a:srgbClr val="00FF00"/>
                </a:solidFill>
                <a:latin typeface="Lato"/>
                <a:ea typeface="Lato"/>
                <a:cs typeface="Lato"/>
                <a:sym typeface="Lato"/>
              </a:rPr>
              <a:t>		</a:t>
            </a:r>
            <a:endParaRPr sz="1200">
              <a:solidFill>
                <a:srgbClr val="00FF00"/>
              </a:solidFill>
              <a:latin typeface="Lato"/>
              <a:ea typeface="Lato"/>
              <a:cs typeface="Lato"/>
              <a:sym typeface="Lato"/>
            </a:endParaRPr>
          </a:p>
          <a:p>
            <a:pPr marL="0" lvl="0" indent="0" algn="l" rtl="0">
              <a:spcBef>
                <a:spcPts val="0"/>
              </a:spcBef>
              <a:spcAft>
                <a:spcPts val="0"/>
              </a:spcAft>
              <a:buNone/>
            </a:pPr>
            <a:endParaRPr sz="1200">
              <a:solidFill>
                <a:srgbClr val="00FF00"/>
              </a:solidFill>
              <a:latin typeface="Lato"/>
              <a:ea typeface="Lato"/>
              <a:cs typeface="Lato"/>
              <a:sym typeface="Lato"/>
            </a:endParaRPr>
          </a:p>
          <a:p>
            <a:pPr marL="0" lvl="0" indent="0" algn="l" rtl="0">
              <a:spcBef>
                <a:spcPts val="0"/>
              </a:spcBef>
              <a:spcAft>
                <a:spcPts val="0"/>
              </a:spcAft>
              <a:buNone/>
            </a:pPr>
            <a:r>
              <a:rPr lang="en" sz="1200">
                <a:solidFill>
                  <a:srgbClr val="00FF00"/>
                </a:solidFill>
                <a:latin typeface="Lato"/>
                <a:ea typeface="Lato"/>
                <a:cs typeface="Lato"/>
                <a:sym typeface="Lato"/>
              </a:rPr>
              <a:t>			</a:t>
            </a:r>
            <a:endParaRPr sz="1200">
              <a:solidFill>
                <a:srgbClr val="FF0000"/>
              </a:solidFill>
              <a:latin typeface="Lato"/>
              <a:ea typeface="Lato"/>
              <a:cs typeface="Lato"/>
              <a:sym typeface="Lato"/>
            </a:endParaRPr>
          </a:p>
        </p:txBody>
      </p:sp>
      <p:sp>
        <p:nvSpPr>
          <p:cNvPr id="314" name="Google Shape;314;p33"/>
          <p:cNvSpPr txBox="1"/>
          <p:nvPr/>
        </p:nvSpPr>
        <p:spPr>
          <a:xfrm>
            <a:off x="6622250" y="209750"/>
            <a:ext cx="2356500" cy="19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Lato"/>
                <a:ea typeface="Lato"/>
                <a:cs typeface="Lato"/>
                <a:sym typeface="Lato"/>
              </a:rPr>
              <a:t>t = teen birth rate	 (per 1k)</a:t>
            </a:r>
            <a:endParaRPr>
              <a:solidFill>
                <a:srgbClr val="00FF00"/>
              </a:solidFill>
              <a:latin typeface="Lato"/>
              <a:ea typeface="Lato"/>
              <a:cs typeface="Lato"/>
              <a:sym typeface="Lato"/>
            </a:endParaRPr>
          </a:p>
          <a:p>
            <a:pPr marL="0" lvl="0" indent="0" algn="l" rtl="0">
              <a:spcBef>
                <a:spcPts val="0"/>
              </a:spcBef>
              <a:spcAft>
                <a:spcPts val="0"/>
              </a:spcAft>
              <a:buNone/>
            </a:pPr>
            <a:r>
              <a:rPr lang="en">
                <a:solidFill>
                  <a:srgbClr val="00FF00"/>
                </a:solidFill>
                <a:latin typeface="Lato"/>
                <a:ea typeface="Lato"/>
                <a:cs typeface="Lato"/>
                <a:sym typeface="Lato"/>
              </a:rPr>
              <a:t>u = unemployment (%)</a:t>
            </a:r>
            <a:endParaRPr>
              <a:solidFill>
                <a:srgbClr val="00FF00"/>
              </a:solidFill>
              <a:latin typeface="Lato"/>
              <a:ea typeface="Lato"/>
              <a:cs typeface="Lato"/>
              <a:sym typeface="Lato"/>
            </a:endParaRPr>
          </a:p>
          <a:p>
            <a:pPr marL="0" lvl="0" indent="0" algn="l" rtl="0">
              <a:spcBef>
                <a:spcPts val="0"/>
              </a:spcBef>
              <a:spcAft>
                <a:spcPts val="0"/>
              </a:spcAft>
              <a:buNone/>
            </a:pPr>
            <a:r>
              <a:rPr lang="en">
                <a:solidFill>
                  <a:srgbClr val="00FF00"/>
                </a:solidFill>
                <a:latin typeface="Lato"/>
                <a:ea typeface="Lato"/>
                <a:cs typeface="Lato"/>
                <a:sym typeface="Lato"/>
              </a:rPr>
              <a:t>*See appendix for results		</a:t>
            </a:r>
            <a:endParaRPr>
              <a:solidFill>
                <a:srgbClr val="00FF00"/>
              </a:solidFill>
              <a:latin typeface="Lato"/>
              <a:ea typeface="Lato"/>
              <a:cs typeface="Lato"/>
              <a:sym typeface="Lato"/>
            </a:endParaRPr>
          </a:p>
        </p:txBody>
      </p:sp>
      <p:sp>
        <p:nvSpPr>
          <p:cNvPr id="315" name="Google Shape;315;p33"/>
          <p:cNvSpPr txBox="1"/>
          <p:nvPr/>
        </p:nvSpPr>
        <p:spPr>
          <a:xfrm>
            <a:off x="1178500" y="4324525"/>
            <a:ext cx="30660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0000"/>
                </a:solidFill>
                <a:latin typeface="Lato"/>
                <a:ea typeface="Lato"/>
                <a:cs typeface="Lato"/>
                <a:sym typeface="Lato"/>
              </a:rPr>
              <a:t>F = 102.80, p &lt; .001, R_squared = 0.74</a:t>
            </a:r>
            <a:endParaRPr sz="1000" b="1">
              <a:solidFill>
                <a:srgbClr val="FF00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9"/>
        <p:cNvGrpSpPr/>
        <p:nvPr/>
      </p:nvGrpSpPr>
      <p:grpSpPr>
        <a:xfrm>
          <a:off x="0" y="0"/>
          <a:ext cx="0" cy="0"/>
          <a:chOff x="0" y="0"/>
          <a:chExt cx="0" cy="0"/>
        </a:xfrm>
      </p:grpSpPr>
      <p:sp>
        <p:nvSpPr>
          <p:cNvPr id="320" name="Google Shape;320;p34"/>
          <p:cNvSpPr txBox="1"/>
          <p:nvPr/>
        </p:nvSpPr>
        <p:spPr>
          <a:xfrm>
            <a:off x="1062675" y="324800"/>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Statistical Analysis: Summary</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pic>
        <p:nvPicPr>
          <p:cNvPr id="321" name="Google Shape;321;p34"/>
          <p:cNvPicPr preferRelativeResize="0"/>
          <p:nvPr/>
        </p:nvPicPr>
        <p:blipFill>
          <a:blip r:embed="rId3">
            <a:alphaModFix/>
          </a:blip>
          <a:stretch>
            <a:fillRect/>
          </a:stretch>
        </p:blipFill>
        <p:spPr>
          <a:xfrm>
            <a:off x="523875" y="1415300"/>
            <a:ext cx="8096250" cy="3343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5"/>
          <p:cNvSpPr txBox="1">
            <a:spLocks noGrp="1"/>
          </p:cNvSpPr>
          <p:nvPr>
            <p:ph type="title"/>
          </p:nvPr>
        </p:nvSpPr>
        <p:spPr>
          <a:xfrm>
            <a:off x="1297500" y="393750"/>
            <a:ext cx="72516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Exploration: </a:t>
            </a:r>
            <a:endParaRPr/>
          </a:p>
          <a:p>
            <a:pPr marL="0" lvl="0" indent="0" algn="ctr" rtl="0">
              <a:spcBef>
                <a:spcPts val="0"/>
              </a:spcBef>
              <a:spcAft>
                <a:spcPts val="0"/>
              </a:spcAft>
              <a:buNone/>
            </a:pPr>
            <a:r>
              <a:rPr lang="en"/>
              <a:t>Normality of Neighborhood Homicide Rate</a:t>
            </a:r>
            <a:endParaRPr/>
          </a:p>
          <a:p>
            <a:pPr marL="0" lvl="0" indent="0" algn="l" rtl="0">
              <a:spcBef>
                <a:spcPts val="0"/>
              </a:spcBef>
              <a:spcAft>
                <a:spcPts val="0"/>
              </a:spcAft>
              <a:buNone/>
            </a:pPr>
            <a:endParaRPr/>
          </a:p>
        </p:txBody>
      </p:sp>
      <p:sp>
        <p:nvSpPr>
          <p:cNvPr id="327" name="Google Shape;327;p35"/>
          <p:cNvSpPr txBox="1">
            <a:spLocks noGrp="1"/>
          </p:cNvSpPr>
          <p:nvPr>
            <p:ph type="body" idx="1"/>
          </p:nvPr>
        </p:nvSpPr>
        <p:spPr>
          <a:xfrm>
            <a:off x="446388" y="1357800"/>
            <a:ext cx="4125600" cy="29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Histogram of Homicide Rate (per 100k)</a:t>
            </a:r>
            <a:endParaRPr/>
          </a:p>
        </p:txBody>
      </p:sp>
      <p:pic>
        <p:nvPicPr>
          <p:cNvPr id="328" name="Google Shape;328;p35"/>
          <p:cNvPicPr preferRelativeResize="0"/>
          <p:nvPr/>
        </p:nvPicPr>
        <p:blipFill>
          <a:blip r:embed="rId3">
            <a:alphaModFix/>
          </a:blip>
          <a:stretch>
            <a:fillRect/>
          </a:stretch>
        </p:blipFill>
        <p:spPr>
          <a:xfrm>
            <a:off x="315525" y="1777750"/>
            <a:ext cx="4048950" cy="3100900"/>
          </a:xfrm>
          <a:prstGeom prst="rect">
            <a:avLst/>
          </a:prstGeom>
          <a:noFill/>
          <a:ln>
            <a:noFill/>
          </a:ln>
        </p:spPr>
      </p:pic>
      <p:pic>
        <p:nvPicPr>
          <p:cNvPr id="329" name="Google Shape;329;p35"/>
          <p:cNvPicPr preferRelativeResize="0"/>
          <p:nvPr/>
        </p:nvPicPr>
        <p:blipFill>
          <a:blip r:embed="rId4">
            <a:alphaModFix/>
          </a:blip>
          <a:stretch>
            <a:fillRect/>
          </a:stretch>
        </p:blipFill>
        <p:spPr>
          <a:xfrm>
            <a:off x="4662725" y="1783188"/>
            <a:ext cx="4154650" cy="3090021"/>
          </a:xfrm>
          <a:prstGeom prst="rect">
            <a:avLst/>
          </a:prstGeom>
          <a:noFill/>
          <a:ln>
            <a:noFill/>
          </a:ln>
        </p:spPr>
      </p:pic>
      <p:sp>
        <p:nvSpPr>
          <p:cNvPr id="330" name="Google Shape;330;p35"/>
          <p:cNvSpPr txBox="1">
            <a:spLocks noGrp="1"/>
          </p:cNvSpPr>
          <p:nvPr>
            <p:ph type="body" idx="1"/>
          </p:nvPr>
        </p:nvSpPr>
        <p:spPr>
          <a:xfrm>
            <a:off x="4608250" y="1400475"/>
            <a:ext cx="5069100" cy="29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Log Transformation: Histogram of Homicide Rate (per 100k)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4"/>
        <p:cNvGrpSpPr/>
        <p:nvPr/>
      </p:nvGrpSpPr>
      <p:grpSpPr>
        <a:xfrm>
          <a:off x="0" y="0"/>
          <a:ext cx="0" cy="0"/>
          <a:chOff x="0" y="0"/>
          <a:chExt cx="0" cy="0"/>
        </a:xfrm>
      </p:grpSpPr>
      <p:sp>
        <p:nvSpPr>
          <p:cNvPr id="335" name="Google Shape;335;p36"/>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Conclusion: Key Findings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336" name="Google Shape;336;p36"/>
          <p:cNvSpPr txBox="1"/>
          <p:nvPr/>
        </p:nvSpPr>
        <p:spPr>
          <a:xfrm>
            <a:off x="513350" y="1277775"/>
            <a:ext cx="8319300" cy="3507300"/>
          </a:xfrm>
          <a:prstGeom prst="rect">
            <a:avLst/>
          </a:prstGeom>
          <a:noFill/>
          <a:ln>
            <a:noFill/>
          </a:ln>
        </p:spPr>
        <p:txBody>
          <a:bodyPr spcFirstLastPara="1" wrap="square" lIns="91425" tIns="91425" rIns="91425" bIns="91425" anchor="t" anchorCtr="0">
            <a:noAutofit/>
          </a:bodyPr>
          <a:lstStyle/>
          <a:p>
            <a:pPr marL="457200" lvl="0" indent="-301625" algn="l" rtl="0">
              <a:lnSpc>
                <a:spcPct val="115000"/>
              </a:lnSpc>
              <a:spcBef>
                <a:spcPts val="300"/>
              </a:spcBef>
              <a:spcAft>
                <a:spcPts val="0"/>
              </a:spcAft>
              <a:buClr>
                <a:srgbClr val="FFFF00"/>
              </a:buClr>
              <a:buSzPts val="1150"/>
              <a:buChar char="❖"/>
            </a:pPr>
            <a:r>
              <a:rPr lang="en" sz="1150">
                <a:solidFill>
                  <a:srgbClr val="FFFF00"/>
                </a:solidFill>
              </a:rPr>
              <a:t>Research Objective</a:t>
            </a:r>
            <a:endParaRPr sz="1150" i="1">
              <a:solidFill>
                <a:srgbClr val="FFFF00"/>
              </a:solidFill>
            </a:endParaRPr>
          </a:p>
          <a:p>
            <a:pPr marL="914400" lvl="0" indent="0" algn="l" rtl="0">
              <a:lnSpc>
                <a:spcPct val="115000"/>
              </a:lnSpc>
              <a:spcBef>
                <a:spcPts val="300"/>
              </a:spcBef>
              <a:spcAft>
                <a:spcPts val="0"/>
              </a:spcAft>
              <a:buNone/>
            </a:pPr>
            <a:r>
              <a:rPr lang="en" sz="1150" i="1">
                <a:solidFill>
                  <a:srgbClr val="FFFF00"/>
                </a:solidFill>
              </a:rPr>
              <a:t>Crime and death patterns between states and neighborhoods, including different types of crime.</a:t>
            </a:r>
            <a:endParaRPr sz="1150" i="1">
              <a:solidFill>
                <a:srgbClr val="FFFF00"/>
              </a:solidFill>
            </a:endParaRPr>
          </a:p>
          <a:p>
            <a:pPr marL="914400" lvl="0" indent="0" algn="l" rtl="0">
              <a:lnSpc>
                <a:spcPct val="115000"/>
              </a:lnSpc>
              <a:spcBef>
                <a:spcPts val="300"/>
              </a:spcBef>
              <a:spcAft>
                <a:spcPts val="0"/>
              </a:spcAft>
              <a:buNone/>
            </a:pPr>
            <a:r>
              <a:rPr lang="en" sz="1150" i="1">
                <a:solidFill>
                  <a:srgbClr val="FFFF00"/>
                </a:solidFill>
              </a:rPr>
              <a:t>The influence of health, birth, and economic factors on crime rates:</a:t>
            </a:r>
            <a:endParaRPr sz="1150">
              <a:solidFill>
                <a:srgbClr val="FFFF00"/>
              </a:solidFill>
            </a:endParaRPr>
          </a:p>
          <a:p>
            <a:pPr marL="1828800" lvl="3" indent="-301625" algn="l" rtl="0">
              <a:lnSpc>
                <a:spcPct val="115000"/>
              </a:lnSpc>
              <a:spcBef>
                <a:spcPts val="300"/>
              </a:spcBef>
              <a:spcAft>
                <a:spcPts val="0"/>
              </a:spcAft>
              <a:buClr>
                <a:srgbClr val="FFFF00"/>
              </a:buClr>
              <a:buSzPts val="1150"/>
              <a:buFont typeface="Arial"/>
              <a:buChar char="●"/>
            </a:pPr>
            <a:r>
              <a:rPr lang="en" sz="1150" i="1">
                <a:solidFill>
                  <a:srgbClr val="FFFF00"/>
                </a:solidFill>
              </a:rPr>
              <a:t>Between U.S. states</a:t>
            </a:r>
            <a:endParaRPr sz="1150" i="1">
              <a:solidFill>
                <a:srgbClr val="FFFF00"/>
              </a:solidFill>
            </a:endParaRPr>
          </a:p>
          <a:p>
            <a:pPr marL="1828800" lvl="3" indent="-301625" algn="l" rtl="0">
              <a:lnSpc>
                <a:spcPct val="115000"/>
              </a:lnSpc>
              <a:spcBef>
                <a:spcPts val="0"/>
              </a:spcBef>
              <a:spcAft>
                <a:spcPts val="0"/>
              </a:spcAft>
              <a:buClr>
                <a:srgbClr val="FFFF00"/>
              </a:buClr>
              <a:buSzPts val="1150"/>
              <a:buFont typeface="Arial"/>
              <a:buChar char="●"/>
            </a:pPr>
            <a:r>
              <a:rPr lang="en" sz="1150" i="1">
                <a:solidFill>
                  <a:srgbClr val="FFFF00"/>
                </a:solidFill>
              </a:rPr>
              <a:t>Between Chicago neighborhoods</a:t>
            </a:r>
            <a:endParaRPr sz="1150" i="1">
              <a:solidFill>
                <a:srgbClr val="FFFF00"/>
              </a:solidFill>
            </a:endParaRPr>
          </a:p>
          <a:p>
            <a:pPr marL="914400" lvl="0" indent="0" algn="l" rtl="0">
              <a:lnSpc>
                <a:spcPct val="115000"/>
              </a:lnSpc>
              <a:spcBef>
                <a:spcPts val="300"/>
              </a:spcBef>
              <a:spcAft>
                <a:spcPts val="0"/>
              </a:spcAft>
              <a:buNone/>
            </a:pPr>
            <a:endParaRPr sz="1150" i="1">
              <a:solidFill>
                <a:srgbClr val="FFFF00"/>
              </a:solidFill>
            </a:endParaRPr>
          </a:p>
          <a:p>
            <a:pPr marL="457200" lvl="0" indent="-301625" algn="l" rtl="0">
              <a:lnSpc>
                <a:spcPct val="115000"/>
              </a:lnSpc>
              <a:spcBef>
                <a:spcPts val="300"/>
              </a:spcBef>
              <a:spcAft>
                <a:spcPts val="0"/>
              </a:spcAft>
              <a:buClr>
                <a:srgbClr val="FFFF00"/>
              </a:buClr>
              <a:buSzPts val="1150"/>
              <a:buChar char="❖"/>
            </a:pPr>
            <a:r>
              <a:rPr lang="en" sz="1150">
                <a:solidFill>
                  <a:srgbClr val="FFFF00"/>
                </a:solidFill>
              </a:rPr>
              <a:t>Results:</a:t>
            </a:r>
            <a:endParaRPr sz="1150" i="1">
              <a:solidFill>
                <a:srgbClr val="FFFF00"/>
              </a:solidFill>
            </a:endParaRPr>
          </a:p>
          <a:p>
            <a:pPr marL="914400" lvl="0" indent="0" algn="l" rtl="0">
              <a:lnSpc>
                <a:spcPct val="115000"/>
              </a:lnSpc>
              <a:spcBef>
                <a:spcPts val="300"/>
              </a:spcBef>
              <a:spcAft>
                <a:spcPts val="0"/>
              </a:spcAft>
              <a:buNone/>
            </a:pPr>
            <a:r>
              <a:rPr lang="en" sz="1150" i="1">
                <a:solidFill>
                  <a:srgbClr val="FFFF00"/>
                </a:solidFill>
              </a:rPr>
              <a:t>Chicago neighborhoods with unhealthier populations (e.g., higher cancer and stroke rates), more teen births, and higher unemployment rates had more murders.</a:t>
            </a:r>
            <a:endParaRPr sz="1150" i="1">
              <a:solidFill>
                <a:srgbClr val="FFFF00"/>
              </a:solidFill>
            </a:endParaRPr>
          </a:p>
          <a:p>
            <a:pPr marL="914400" lvl="0" indent="0" algn="l" rtl="0">
              <a:lnSpc>
                <a:spcPct val="115000"/>
              </a:lnSpc>
              <a:spcBef>
                <a:spcPts val="300"/>
              </a:spcBef>
              <a:spcAft>
                <a:spcPts val="0"/>
              </a:spcAft>
              <a:buNone/>
            </a:pPr>
            <a:r>
              <a:rPr lang="en" sz="1150" i="1">
                <a:solidFill>
                  <a:srgbClr val="FFFF00"/>
                </a:solidFill>
              </a:rPr>
              <a:t>States with higher poverty and unemployment experienced more violence and property crimes.</a:t>
            </a:r>
            <a:endParaRPr sz="1150" i="1">
              <a:solidFill>
                <a:srgbClr val="FFFF00"/>
              </a:solidFill>
            </a:endParaRPr>
          </a:p>
          <a:p>
            <a:pPr marL="0" lvl="0" indent="0" algn="l" rtl="0">
              <a:lnSpc>
                <a:spcPct val="115000"/>
              </a:lnSpc>
              <a:spcBef>
                <a:spcPts val="300"/>
              </a:spcBef>
              <a:spcAft>
                <a:spcPts val="0"/>
              </a:spcAft>
              <a:buNone/>
            </a:pPr>
            <a:endParaRPr sz="1150" i="1">
              <a:solidFill>
                <a:srgbClr val="FFFF00"/>
              </a:solidFill>
            </a:endParaRPr>
          </a:p>
          <a:p>
            <a:pPr marL="457200" lvl="0" indent="-301625" algn="l" rtl="0">
              <a:lnSpc>
                <a:spcPct val="115000"/>
              </a:lnSpc>
              <a:spcBef>
                <a:spcPts val="300"/>
              </a:spcBef>
              <a:spcAft>
                <a:spcPts val="0"/>
              </a:spcAft>
              <a:buClr>
                <a:srgbClr val="FFFF00"/>
              </a:buClr>
              <a:buSzPts val="1150"/>
              <a:buChar char="❖"/>
            </a:pPr>
            <a:r>
              <a:rPr lang="en" sz="1150" i="1">
                <a:solidFill>
                  <a:srgbClr val="FFFF00"/>
                </a:solidFill>
              </a:rPr>
              <a:t>Other interesting findings: </a:t>
            </a:r>
            <a:endParaRPr sz="1150" i="1">
              <a:solidFill>
                <a:srgbClr val="FFFF00"/>
              </a:solidFill>
            </a:endParaRPr>
          </a:p>
          <a:p>
            <a:pPr marL="914400" lvl="1" indent="-301625" algn="l" rtl="0">
              <a:lnSpc>
                <a:spcPct val="115000"/>
              </a:lnSpc>
              <a:spcBef>
                <a:spcPts val="0"/>
              </a:spcBef>
              <a:spcAft>
                <a:spcPts val="0"/>
              </a:spcAft>
              <a:buClr>
                <a:srgbClr val="FFFF00"/>
              </a:buClr>
              <a:buSzPts val="1150"/>
              <a:buChar char="➢"/>
            </a:pPr>
            <a:r>
              <a:rPr lang="en" sz="1150" i="1">
                <a:solidFill>
                  <a:srgbClr val="FFFF00"/>
                </a:solidFill>
              </a:rPr>
              <a:t>Contrary to popular belief, the murder rate in Chicago is lower than many other major cities when the murder rate is adjusted for population size.</a:t>
            </a:r>
            <a:endParaRPr sz="1150" i="1">
              <a:solidFill>
                <a:srgbClr val="FFFF00"/>
              </a:solidFill>
            </a:endParaRPr>
          </a:p>
          <a:p>
            <a:pPr marL="914400" lvl="1" indent="-301625" algn="l" rtl="0">
              <a:lnSpc>
                <a:spcPct val="115000"/>
              </a:lnSpc>
              <a:spcBef>
                <a:spcPts val="0"/>
              </a:spcBef>
              <a:spcAft>
                <a:spcPts val="0"/>
              </a:spcAft>
              <a:buClr>
                <a:srgbClr val="FFFF00"/>
              </a:buClr>
              <a:buSzPts val="1150"/>
              <a:buChar char="➢"/>
            </a:pPr>
            <a:r>
              <a:rPr lang="en" sz="1150" i="1">
                <a:solidFill>
                  <a:srgbClr val="FFFF00"/>
                </a:solidFill>
              </a:rPr>
              <a:t>There were no correlations between health factors and crime rates when analyzing differences between states.</a:t>
            </a:r>
            <a:endParaRPr sz="1150" i="1">
              <a:solidFill>
                <a:srgbClr val="FFFF00"/>
              </a:solidFill>
            </a:endParaRPr>
          </a:p>
          <a:p>
            <a:pPr marL="914400" lvl="0" indent="0" algn="l" rtl="0">
              <a:lnSpc>
                <a:spcPct val="115000"/>
              </a:lnSpc>
              <a:spcBef>
                <a:spcPts val="300"/>
              </a:spcBef>
              <a:spcAft>
                <a:spcPts val="0"/>
              </a:spcAft>
              <a:buNone/>
            </a:pPr>
            <a:endParaRPr sz="1150" i="1">
              <a:solidFill>
                <a:srgbClr val="FFFF00"/>
              </a:solidFill>
            </a:endParaRPr>
          </a:p>
          <a:p>
            <a:pPr marL="0" lvl="0" indent="0" algn="l" rtl="0">
              <a:lnSpc>
                <a:spcPct val="115000"/>
              </a:lnSpc>
              <a:spcBef>
                <a:spcPts val="300"/>
              </a:spcBef>
              <a:spcAft>
                <a:spcPts val="0"/>
              </a:spcAft>
              <a:buNone/>
            </a:pPr>
            <a:endParaRPr sz="1150" i="1">
              <a:solidFill>
                <a:srgbClr val="FFFF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0"/>
        <p:cNvGrpSpPr/>
        <p:nvPr/>
      </p:nvGrpSpPr>
      <p:grpSpPr>
        <a:xfrm>
          <a:off x="0" y="0"/>
          <a:ext cx="0" cy="0"/>
          <a:chOff x="0" y="0"/>
          <a:chExt cx="0" cy="0"/>
        </a:xfrm>
      </p:grpSpPr>
      <p:sp>
        <p:nvSpPr>
          <p:cNvPr id="341" name="Google Shape;341;p37"/>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Discussion: Research Conclusions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342" name="Google Shape;342;p37"/>
          <p:cNvSpPr txBox="1"/>
          <p:nvPr/>
        </p:nvSpPr>
        <p:spPr>
          <a:xfrm>
            <a:off x="1168000" y="1875225"/>
            <a:ext cx="6858000" cy="298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00"/>
              </a:buClr>
              <a:buSzPts val="1400"/>
              <a:buChar char="●"/>
            </a:pPr>
            <a:r>
              <a:rPr lang="en">
                <a:solidFill>
                  <a:srgbClr val="FFFF00"/>
                </a:solidFill>
              </a:rPr>
              <a:t>Results generally support our hypotheses.</a:t>
            </a:r>
            <a:endParaRPr>
              <a:solidFill>
                <a:srgbClr val="FFFF00"/>
              </a:solidFill>
            </a:endParaRPr>
          </a:p>
          <a:p>
            <a:pPr marL="457200" lvl="0" indent="0" algn="l" rtl="0">
              <a:spcBef>
                <a:spcPts val="0"/>
              </a:spcBef>
              <a:spcAft>
                <a:spcPts val="0"/>
              </a:spcAft>
              <a:buNone/>
            </a:pPr>
            <a:endParaRPr>
              <a:solidFill>
                <a:srgbClr val="FFFF00"/>
              </a:solidFill>
            </a:endParaRPr>
          </a:p>
          <a:p>
            <a:pPr marL="457200" lvl="0" indent="-317500" algn="l" rtl="0">
              <a:spcBef>
                <a:spcPts val="0"/>
              </a:spcBef>
              <a:spcAft>
                <a:spcPts val="0"/>
              </a:spcAft>
              <a:buClr>
                <a:srgbClr val="FFFF00"/>
              </a:buClr>
              <a:buSzPts val="1400"/>
              <a:buChar char="●"/>
            </a:pPr>
            <a:r>
              <a:rPr lang="en">
                <a:solidFill>
                  <a:srgbClr val="FFFF00"/>
                </a:solidFill>
              </a:rPr>
              <a:t>However, there was no relationship between health and crime between states.</a:t>
            </a:r>
            <a:endParaRPr>
              <a:solidFill>
                <a:srgbClr val="FFFF00"/>
              </a:solidFill>
            </a:endParaRPr>
          </a:p>
          <a:p>
            <a:pPr marL="457200" lvl="0" indent="0" algn="l" rtl="0">
              <a:spcBef>
                <a:spcPts val="0"/>
              </a:spcBef>
              <a:spcAft>
                <a:spcPts val="0"/>
              </a:spcAft>
              <a:buNone/>
            </a:pPr>
            <a:endParaRPr>
              <a:solidFill>
                <a:srgbClr val="FFFF00"/>
              </a:solidFill>
            </a:endParaRPr>
          </a:p>
          <a:p>
            <a:pPr marL="0" lvl="0" indent="0" algn="l" rtl="0">
              <a:spcBef>
                <a:spcPts val="0"/>
              </a:spcBef>
              <a:spcAft>
                <a:spcPts val="0"/>
              </a:spcAft>
              <a:buNone/>
            </a:pPr>
            <a:endParaRPr>
              <a:solidFill>
                <a:srgbClr val="FFFF00"/>
              </a:solidFill>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based on aggregated data (e.g., aggregated at neighborhood and state level)</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Well-being measure: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more measures of health factors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psychological measures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Need more measures economic measures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state level)</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Well-being measure: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more measures of health factors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psychological measures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Need more measures economic measures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6"/>
        <p:cNvGrpSpPr/>
        <p:nvPr/>
      </p:nvGrpSpPr>
      <p:grpSpPr>
        <a:xfrm>
          <a:off x="0" y="0"/>
          <a:ext cx="0" cy="0"/>
          <a:chOff x="0" y="0"/>
          <a:chExt cx="0" cy="0"/>
        </a:xfrm>
      </p:grpSpPr>
      <p:sp>
        <p:nvSpPr>
          <p:cNvPr id="347" name="Google Shape;347;p38"/>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Discussion: Practical Implications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348" name="Google Shape;348;p38"/>
          <p:cNvSpPr txBox="1"/>
          <p:nvPr/>
        </p:nvSpPr>
        <p:spPr>
          <a:xfrm>
            <a:off x="1168000" y="1875225"/>
            <a:ext cx="6858000" cy="298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00"/>
              </a:buClr>
              <a:buSzPts val="1400"/>
              <a:buChar char="●"/>
            </a:pPr>
            <a:r>
              <a:rPr lang="en">
                <a:solidFill>
                  <a:srgbClr val="FFFF00"/>
                </a:solidFill>
              </a:rPr>
              <a:t>More sex education</a:t>
            </a:r>
            <a:endParaRPr>
              <a:solidFill>
                <a:srgbClr val="FFFF00"/>
              </a:solidFill>
            </a:endParaRPr>
          </a:p>
          <a:p>
            <a:pPr marL="457200" lvl="0" indent="0" algn="l" rtl="0">
              <a:spcBef>
                <a:spcPts val="0"/>
              </a:spcBef>
              <a:spcAft>
                <a:spcPts val="0"/>
              </a:spcAft>
              <a:buNone/>
            </a:pPr>
            <a:endParaRPr>
              <a:solidFill>
                <a:srgbClr val="FFFF00"/>
              </a:solidFill>
            </a:endParaRPr>
          </a:p>
          <a:p>
            <a:pPr marL="457200" lvl="0" indent="-317500" algn="l" rtl="0">
              <a:spcBef>
                <a:spcPts val="0"/>
              </a:spcBef>
              <a:spcAft>
                <a:spcPts val="0"/>
              </a:spcAft>
              <a:buClr>
                <a:srgbClr val="FFFF00"/>
              </a:buClr>
              <a:buSzPts val="1400"/>
              <a:buChar char="●"/>
            </a:pPr>
            <a:r>
              <a:rPr lang="en">
                <a:solidFill>
                  <a:srgbClr val="FFFF00"/>
                </a:solidFill>
              </a:rPr>
              <a:t>Raise the minimum wage </a:t>
            </a:r>
            <a:endParaRPr>
              <a:solidFill>
                <a:srgbClr val="FFFF00"/>
              </a:solidFill>
            </a:endParaRPr>
          </a:p>
          <a:p>
            <a:pPr marL="457200" lvl="0" indent="0" algn="l" rtl="0">
              <a:spcBef>
                <a:spcPts val="0"/>
              </a:spcBef>
              <a:spcAft>
                <a:spcPts val="0"/>
              </a:spcAft>
              <a:buNone/>
            </a:pPr>
            <a:endParaRPr>
              <a:solidFill>
                <a:srgbClr val="FFFF00"/>
              </a:solidFill>
            </a:endParaRPr>
          </a:p>
          <a:p>
            <a:pPr marL="457200" lvl="0" indent="-317500" algn="l" rtl="0">
              <a:spcBef>
                <a:spcPts val="0"/>
              </a:spcBef>
              <a:spcAft>
                <a:spcPts val="0"/>
              </a:spcAft>
              <a:buClr>
                <a:srgbClr val="FFFF00"/>
              </a:buClr>
              <a:buSzPts val="1400"/>
              <a:buChar char="●"/>
            </a:pPr>
            <a:r>
              <a:rPr lang="en">
                <a:solidFill>
                  <a:srgbClr val="FFFF00"/>
                </a:solidFill>
              </a:rPr>
              <a:t>Increase welfare services</a:t>
            </a:r>
            <a:endParaRPr>
              <a:solidFill>
                <a:srgbClr val="FFFF00"/>
              </a:solidFill>
            </a:endParaRPr>
          </a:p>
          <a:p>
            <a:pPr marL="457200" lvl="0" indent="0" algn="l" rtl="0">
              <a:spcBef>
                <a:spcPts val="0"/>
              </a:spcBef>
              <a:spcAft>
                <a:spcPts val="0"/>
              </a:spcAft>
              <a:buNone/>
            </a:pPr>
            <a:endParaRPr>
              <a:solidFill>
                <a:srgbClr val="FFFF00"/>
              </a:solidFill>
            </a:endParaRPr>
          </a:p>
          <a:p>
            <a:pPr marL="457200" lvl="0" indent="-317500" algn="l" rtl="0">
              <a:spcBef>
                <a:spcPts val="0"/>
              </a:spcBef>
              <a:spcAft>
                <a:spcPts val="0"/>
              </a:spcAft>
              <a:buClr>
                <a:srgbClr val="FFFF00"/>
              </a:buClr>
              <a:buSzPts val="1400"/>
              <a:buChar char="●"/>
            </a:pPr>
            <a:r>
              <a:rPr lang="en">
                <a:solidFill>
                  <a:srgbClr val="FFFF00"/>
                </a:solidFill>
              </a:rPr>
              <a:t>Improve healthcare</a:t>
            </a:r>
            <a:endParaRPr>
              <a:solidFill>
                <a:srgbClr val="FFFF00"/>
              </a:solidFill>
            </a:endParaRPr>
          </a:p>
          <a:p>
            <a:pPr marL="0" lvl="0" indent="0" algn="l" rtl="0">
              <a:spcBef>
                <a:spcPts val="0"/>
              </a:spcBef>
              <a:spcAft>
                <a:spcPts val="0"/>
              </a:spcAft>
              <a:buNone/>
            </a:pPr>
            <a:endParaRPr>
              <a:solidFill>
                <a:srgbClr val="FFFF00"/>
              </a:solidFill>
              <a:latin typeface="Lato"/>
              <a:ea typeface="Lato"/>
              <a:cs typeface="Lato"/>
              <a:sym typeface="Lato"/>
            </a:endParaRPr>
          </a:p>
          <a:p>
            <a:pPr marL="0" lvl="0" indent="0" algn="l" rtl="0">
              <a:spcBef>
                <a:spcPts val="0"/>
              </a:spcBef>
              <a:spcAft>
                <a:spcPts val="0"/>
              </a:spcAft>
              <a:buNone/>
            </a:pPr>
            <a:endParaRPr>
              <a:solidFill>
                <a:srgbClr val="FFFF00"/>
              </a:solidFill>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based on aggregated data (e.g., aggregated at neighborhood and state level)</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Well-being measure: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more measures of health factors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psychological measures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Need more measures economic measures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state level)</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Well-being measure: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more measures of health factors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psychological measures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Need more measures economic measures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2"/>
        <p:cNvGrpSpPr/>
        <p:nvPr/>
      </p:nvGrpSpPr>
      <p:grpSpPr>
        <a:xfrm>
          <a:off x="0" y="0"/>
          <a:ext cx="0" cy="0"/>
          <a:chOff x="0" y="0"/>
          <a:chExt cx="0" cy="0"/>
        </a:xfrm>
      </p:grpSpPr>
      <p:sp>
        <p:nvSpPr>
          <p:cNvPr id="353" name="Google Shape;353;p39"/>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Discussion: Limitations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354" name="Google Shape;354;p39"/>
          <p:cNvSpPr txBox="1"/>
          <p:nvPr/>
        </p:nvSpPr>
        <p:spPr>
          <a:xfrm>
            <a:off x="1168000" y="1875225"/>
            <a:ext cx="6858000" cy="298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Research design (cross-sectional )</a:t>
            </a:r>
            <a:endParaRPr>
              <a:solidFill>
                <a:srgbClr val="FFFF00"/>
              </a:solidFill>
              <a:latin typeface="Lato"/>
              <a:ea typeface="Lato"/>
              <a:cs typeface="Lato"/>
              <a:sym typeface="Lato"/>
            </a:endParaRPr>
          </a:p>
          <a:p>
            <a:pPr marL="457200" lvl="0" indent="0" algn="l" rtl="0">
              <a:spcBef>
                <a:spcPts val="0"/>
              </a:spcBef>
              <a:spcAft>
                <a:spcPts val="0"/>
              </a:spcAft>
              <a:buNone/>
            </a:pPr>
            <a:endParaRPr>
              <a:solidFill>
                <a:srgbClr val="FFFF00"/>
              </a:solidFill>
              <a:latin typeface="Lato"/>
              <a:ea typeface="Lato"/>
              <a:cs typeface="Lato"/>
              <a:sym typeface="Lato"/>
            </a:endParaRPr>
          </a:p>
          <a:p>
            <a:pPr marL="457200" lvl="0"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Levels of analysis</a:t>
            </a:r>
            <a:endParaRPr>
              <a:solidFill>
                <a:srgbClr val="FFFF00"/>
              </a:solidFill>
              <a:latin typeface="Lato"/>
              <a:ea typeface="Lato"/>
              <a:cs typeface="Lato"/>
              <a:sym typeface="Lato"/>
            </a:endParaRPr>
          </a:p>
          <a:p>
            <a:pPr marL="457200" lvl="0" indent="0" algn="l" rtl="0">
              <a:spcBef>
                <a:spcPts val="0"/>
              </a:spcBef>
              <a:spcAft>
                <a:spcPts val="0"/>
              </a:spcAft>
              <a:buNone/>
            </a:pPr>
            <a:endParaRPr>
              <a:solidFill>
                <a:srgbClr val="FFFF00"/>
              </a:solidFill>
              <a:latin typeface="Lato"/>
              <a:ea typeface="Lato"/>
              <a:cs typeface="Lato"/>
              <a:sym typeface="Lato"/>
            </a:endParaRPr>
          </a:p>
          <a:p>
            <a:pPr marL="457200" lvl="0"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Measures</a:t>
            </a:r>
            <a:endParaRPr>
              <a:solidFill>
                <a:srgbClr val="FFFF00"/>
              </a:solidFill>
              <a:latin typeface="Lato"/>
              <a:ea typeface="Lato"/>
              <a:cs typeface="Lato"/>
              <a:sym typeface="Lato"/>
            </a:endParaRPr>
          </a:p>
          <a:p>
            <a:pPr marL="457200" lvl="0" indent="0" algn="l" rtl="0">
              <a:spcBef>
                <a:spcPts val="0"/>
              </a:spcBef>
              <a:spcAft>
                <a:spcPts val="0"/>
              </a:spcAft>
              <a:buNone/>
            </a:pPr>
            <a:endParaRPr>
              <a:solidFill>
                <a:srgbClr val="FFFF00"/>
              </a:solidFill>
              <a:latin typeface="Lato"/>
              <a:ea typeface="Lato"/>
              <a:cs typeface="Lato"/>
              <a:sym typeface="Lato"/>
            </a:endParaRPr>
          </a:p>
          <a:p>
            <a:pPr marL="457200" lvl="0"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Lack of controls</a:t>
            </a:r>
            <a:endParaRPr>
              <a:solidFill>
                <a:srgbClr val="FFFF00"/>
              </a:solidFill>
              <a:latin typeface="Lato"/>
              <a:ea typeface="Lato"/>
              <a:cs typeface="Lato"/>
              <a:sym typeface="Lato"/>
            </a:endParaRPr>
          </a:p>
          <a:p>
            <a:pPr marL="457200" lvl="0" indent="0" algn="l" rtl="0">
              <a:spcBef>
                <a:spcPts val="0"/>
              </a:spcBef>
              <a:spcAft>
                <a:spcPts val="0"/>
              </a:spcAft>
              <a:buNone/>
            </a:pPr>
            <a:endParaRPr>
              <a:solidFill>
                <a:srgbClr val="FFFF00"/>
              </a:solidFill>
              <a:latin typeface="Lato"/>
              <a:ea typeface="Lato"/>
              <a:cs typeface="Lato"/>
              <a:sym typeface="Lato"/>
            </a:endParaRPr>
          </a:p>
          <a:p>
            <a:pPr marL="457200" lvl="0"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Potential violation of assumptions for regression in neighborhood analysis</a:t>
            </a:r>
            <a:endParaRPr>
              <a:solidFill>
                <a:srgbClr val="FFFF00"/>
              </a:solidFill>
              <a:latin typeface="Lato"/>
              <a:ea typeface="Lato"/>
              <a:cs typeface="Lato"/>
              <a:sym typeface="Lato"/>
            </a:endParaRPr>
          </a:p>
          <a:p>
            <a:pPr marL="914400" lvl="1"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Non-normality of outcome variable (homicide rate)</a:t>
            </a:r>
            <a:endParaRPr>
              <a:solidFill>
                <a:srgbClr val="FFFF00"/>
              </a:solidFill>
              <a:latin typeface="Lato"/>
              <a:ea typeface="Lato"/>
              <a:cs typeface="Lato"/>
              <a:sym typeface="Lato"/>
            </a:endParaRPr>
          </a:p>
          <a:p>
            <a:pPr marL="914400" lvl="1"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Potential heteroscedasticity </a:t>
            </a:r>
            <a:endParaRPr>
              <a:solidFill>
                <a:srgbClr val="FFFF00"/>
              </a:solidFill>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based on aggregated data (e.g., aggregated at neighborhood and state level)</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8"/>
        <p:cNvGrpSpPr/>
        <p:nvPr/>
      </p:nvGrpSpPr>
      <p:grpSpPr>
        <a:xfrm>
          <a:off x="0" y="0"/>
          <a:ext cx="0" cy="0"/>
          <a:chOff x="0" y="0"/>
          <a:chExt cx="0" cy="0"/>
        </a:xfrm>
      </p:grpSpPr>
      <p:sp>
        <p:nvSpPr>
          <p:cNvPr id="359" name="Google Shape;359;p40"/>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Discussion: Future Research</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360" name="Google Shape;360;p40"/>
          <p:cNvSpPr txBox="1"/>
          <p:nvPr/>
        </p:nvSpPr>
        <p:spPr>
          <a:xfrm>
            <a:off x="1210875" y="1875225"/>
            <a:ext cx="6858000" cy="298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Different measures of health and economic factors</a:t>
            </a:r>
            <a:endParaRPr>
              <a:solidFill>
                <a:srgbClr val="FFFF00"/>
              </a:solidFill>
              <a:latin typeface="Lato"/>
              <a:ea typeface="Lato"/>
              <a:cs typeface="Lato"/>
              <a:sym typeface="Lato"/>
            </a:endParaRPr>
          </a:p>
          <a:p>
            <a:pPr marL="457200" lvl="0" indent="0" algn="l" rtl="0">
              <a:spcBef>
                <a:spcPts val="0"/>
              </a:spcBef>
              <a:spcAft>
                <a:spcPts val="0"/>
              </a:spcAft>
              <a:buNone/>
            </a:pPr>
            <a:endParaRPr>
              <a:solidFill>
                <a:srgbClr val="FFFF00"/>
              </a:solidFill>
              <a:latin typeface="Lato"/>
              <a:ea typeface="Lato"/>
              <a:cs typeface="Lato"/>
              <a:sym typeface="Lato"/>
            </a:endParaRPr>
          </a:p>
          <a:p>
            <a:pPr marL="457200" lvl="0"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Measures of psychological well-being (e.g., happiness and self esteem)</a:t>
            </a:r>
            <a:endParaRPr>
              <a:solidFill>
                <a:srgbClr val="FFFF00"/>
              </a:solidFill>
              <a:latin typeface="Lato"/>
              <a:ea typeface="Lato"/>
              <a:cs typeface="Lato"/>
              <a:sym typeface="Lato"/>
            </a:endParaRPr>
          </a:p>
          <a:p>
            <a:pPr marL="457200" lvl="0" indent="0" algn="l" rtl="0">
              <a:spcBef>
                <a:spcPts val="0"/>
              </a:spcBef>
              <a:spcAft>
                <a:spcPts val="0"/>
              </a:spcAft>
              <a:buNone/>
            </a:pPr>
            <a:endParaRPr>
              <a:solidFill>
                <a:srgbClr val="FFFF00"/>
              </a:solidFill>
              <a:latin typeface="Lato"/>
              <a:ea typeface="Lato"/>
              <a:cs typeface="Lato"/>
              <a:sym typeface="Lato"/>
            </a:endParaRPr>
          </a:p>
          <a:p>
            <a:pPr marL="457200" lvl="0"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Different measures of crime (e.g., sexual crimes and different types of violent crimes) </a:t>
            </a:r>
            <a:endParaRPr>
              <a:solidFill>
                <a:srgbClr val="FFFF00"/>
              </a:solidFill>
              <a:latin typeface="Lato"/>
              <a:ea typeface="Lato"/>
              <a:cs typeface="Lato"/>
              <a:sym typeface="Lato"/>
            </a:endParaRPr>
          </a:p>
          <a:p>
            <a:pPr marL="0" lvl="0" indent="0" algn="l" rtl="0">
              <a:spcBef>
                <a:spcPts val="0"/>
              </a:spcBef>
              <a:spcAft>
                <a:spcPts val="0"/>
              </a:spcAft>
              <a:buNone/>
            </a:pPr>
            <a:endParaRPr>
              <a:solidFill>
                <a:srgbClr val="FFFF00"/>
              </a:solidFill>
              <a:latin typeface="Lato"/>
              <a:ea typeface="Lato"/>
              <a:cs typeface="Lato"/>
              <a:sym typeface="Lato"/>
            </a:endParaRPr>
          </a:p>
          <a:p>
            <a:pPr marL="457200" lvl="0" indent="-317500" algn="l" rtl="0">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Additional analyses (e.g., hierarchical regression analysis and exploratory factor analysis)</a:t>
            </a:r>
            <a:endParaRPr>
              <a:solidFill>
                <a:srgbClr val="FFFF00"/>
              </a:solidFill>
              <a:latin typeface="Lato"/>
              <a:ea typeface="Lato"/>
              <a:cs typeface="Lato"/>
              <a:sym typeface="Lato"/>
            </a:endParaRPr>
          </a:p>
          <a:p>
            <a:pPr marL="0" lvl="0" indent="0" algn="l" rtl="0">
              <a:spcBef>
                <a:spcPts val="0"/>
              </a:spcBef>
              <a:spcAft>
                <a:spcPts val="0"/>
              </a:spcAft>
              <a:buNone/>
            </a:pPr>
            <a:endParaRPr>
              <a:solidFill>
                <a:srgbClr val="FFFF00"/>
              </a:solidFill>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based on aggregated data (e.g., aggregated at neighborhood and state level)</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Well-being measure: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more measures of health factors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psychological measures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Need more measures economic measures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state level)</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Well-being measure: </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more measures of health factors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  need psychological measures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Need more measures economic measures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1351075" y="2193975"/>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a:t>
            </a:r>
            <a:endParaRPr/>
          </a:p>
        </p:txBody>
      </p:sp>
      <p:sp>
        <p:nvSpPr>
          <p:cNvPr id="366" name="Google Shape;366;p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body" idx="1"/>
          </p:nvPr>
        </p:nvSpPr>
        <p:spPr>
          <a:xfrm>
            <a:off x="1092650" y="1384850"/>
            <a:ext cx="7740000" cy="3394200"/>
          </a:xfrm>
          <a:prstGeom prst="rect">
            <a:avLst/>
          </a:prstGeom>
          <a:gradFill>
            <a:gsLst>
              <a:gs pos="0">
                <a:srgbClr val="4D4D4D"/>
              </a:gs>
              <a:gs pos="100000">
                <a:srgbClr val="000000"/>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457200" lvl="0" indent="-301625" algn="l" rtl="0">
              <a:spcBef>
                <a:spcPts val="300"/>
              </a:spcBef>
              <a:spcAft>
                <a:spcPts val="0"/>
              </a:spcAft>
              <a:buClr>
                <a:srgbClr val="FFFFFF"/>
              </a:buClr>
              <a:buSzPts val="1150"/>
              <a:buFont typeface="Arial"/>
              <a:buChar char="❖"/>
            </a:pPr>
            <a:r>
              <a:rPr lang="en" sz="1150">
                <a:solidFill>
                  <a:srgbClr val="FFFFFF"/>
                </a:solidFill>
                <a:latin typeface="Arial"/>
                <a:ea typeface="Arial"/>
                <a:cs typeface="Arial"/>
                <a:sym typeface="Arial"/>
              </a:rPr>
              <a:t>Research Objective:</a:t>
            </a:r>
            <a:endParaRPr sz="1150">
              <a:solidFill>
                <a:srgbClr val="FFFFFF"/>
              </a:solidFill>
              <a:latin typeface="Arial"/>
              <a:ea typeface="Arial"/>
              <a:cs typeface="Arial"/>
              <a:sym typeface="Arial"/>
            </a:endParaRPr>
          </a:p>
          <a:p>
            <a:pPr marL="914400" lvl="0" indent="0" algn="l" rtl="0">
              <a:spcBef>
                <a:spcPts val="300"/>
              </a:spcBef>
              <a:spcAft>
                <a:spcPts val="0"/>
              </a:spcAft>
              <a:buNone/>
            </a:pPr>
            <a:r>
              <a:rPr lang="en" sz="1150" i="1">
                <a:solidFill>
                  <a:srgbClr val="FFFFFF"/>
                </a:solidFill>
                <a:latin typeface="Arial"/>
                <a:ea typeface="Arial"/>
                <a:cs typeface="Arial"/>
                <a:sym typeface="Arial"/>
              </a:rPr>
              <a:t>Crime and death patterns between states and neighborhoods, including different types of crime.</a:t>
            </a:r>
            <a:endParaRPr sz="1150" i="1">
              <a:solidFill>
                <a:srgbClr val="FFFFFF"/>
              </a:solidFill>
              <a:latin typeface="Arial"/>
              <a:ea typeface="Arial"/>
              <a:cs typeface="Arial"/>
              <a:sym typeface="Arial"/>
            </a:endParaRPr>
          </a:p>
          <a:p>
            <a:pPr marL="914400" lvl="0" indent="0" algn="l" rtl="0">
              <a:spcBef>
                <a:spcPts val="300"/>
              </a:spcBef>
              <a:spcAft>
                <a:spcPts val="0"/>
              </a:spcAft>
              <a:buNone/>
            </a:pPr>
            <a:r>
              <a:rPr lang="en" sz="1150" i="1">
                <a:solidFill>
                  <a:srgbClr val="FFFFFF"/>
                </a:solidFill>
                <a:latin typeface="Arial"/>
                <a:ea typeface="Arial"/>
                <a:cs typeface="Arial"/>
                <a:sym typeface="Arial"/>
              </a:rPr>
              <a:t>The influence of Health, birth, and economic factors on crime rates:</a:t>
            </a:r>
            <a:endParaRPr sz="1150">
              <a:solidFill>
                <a:srgbClr val="FFFFFF"/>
              </a:solidFill>
              <a:latin typeface="Arial"/>
              <a:ea typeface="Arial"/>
              <a:cs typeface="Arial"/>
              <a:sym typeface="Arial"/>
            </a:endParaRPr>
          </a:p>
          <a:p>
            <a:pPr marL="1828800" lvl="3" indent="-301625" algn="l" rtl="0">
              <a:spcBef>
                <a:spcPts val="300"/>
              </a:spcBef>
              <a:spcAft>
                <a:spcPts val="0"/>
              </a:spcAft>
              <a:buClr>
                <a:srgbClr val="FFFFFF"/>
              </a:buClr>
              <a:buSzPts val="1150"/>
              <a:buFont typeface="Arial"/>
              <a:buChar char="●"/>
            </a:pPr>
            <a:r>
              <a:rPr lang="en" sz="1150" i="1">
                <a:solidFill>
                  <a:srgbClr val="FFFFFF"/>
                </a:solidFill>
                <a:latin typeface="Arial"/>
                <a:ea typeface="Arial"/>
                <a:cs typeface="Arial"/>
                <a:sym typeface="Arial"/>
              </a:rPr>
              <a:t>Between U.S. states</a:t>
            </a:r>
            <a:endParaRPr sz="1150" i="1">
              <a:solidFill>
                <a:srgbClr val="FFFFFF"/>
              </a:solidFill>
              <a:latin typeface="Arial"/>
              <a:ea typeface="Arial"/>
              <a:cs typeface="Arial"/>
              <a:sym typeface="Arial"/>
            </a:endParaRPr>
          </a:p>
          <a:p>
            <a:pPr marL="1828800" lvl="3" indent="-301625" algn="l" rtl="0">
              <a:spcBef>
                <a:spcPts val="0"/>
              </a:spcBef>
              <a:spcAft>
                <a:spcPts val="0"/>
              </a:spcAft>
              <a:buClr>
                <a:srgbClr val="FFFFFF"/>
              </a:buClr>
              <a:buSzPts val="1150"/>
              <a:buFont typeface="Arial"/>
              <a:buChar char="●"/>
            </a:pPr>
            <a:r>
              <a:rPr lang="en" sz="1150" i="1">
                <a:solidFill>
                  <a:srgbClr val="FFFFFF"/>
                </a:solidFill>
                <a:latin typeface="Arial"/>
                <a:ea typeface="Arial"/>
                <a:cs typeface="Arial"/>
                <a:sym typeface="Arial"/>
              </a:rPr>
              <a:t>Between Chicago neighborhoods</a:t>
            </a:r>
            <a:endParaRPr sz="1150" i="1">
              <a:solidFill>
                <a:srgbClr val="FFFFFF"/>
              </a:solidFill>
              <a:latin typeface="Arial"/>
              <a:ea typeface="Arial"/>
              <a:cs typeface="Arial"/>
              <a:sym typeface="Arial"/>
            </a:endParaRPr>
          </a:p>
          <a:p>
            <a:pPr marL="1371600" lvl="0" indent="0" algn="l" rtl="0">
              <a:spcBef>
                <a:spcPts val="300"/>
              </a:spcBef>
              <a:spcAft>
                <a:spcPts val="0"/>
              </a:spcAft>
              <a:buNone/>
            </a:pPr>
            <a:endParaRPr sz="1150" i="1">
              <a:solidFill>
                <a:srgbClr val="FFFFFF"/>
              </a:solidFill>
              <a:latin typeface="Arial"/>
              <a:ea typeface="Arial"/>
              <a:cs typeface="Arial"/>
              <a:sym typeface="Arial"/>
            </a:endParaRPr>
          </a:p>
          <a:p>
            <a:pPr marL="457200" lvl="0" indent="-301625" algn="l" rtl="0">
              <a:spcBef>
                <a:spcPts val="300"/>
              </a:spcBef>
              <a:spcAft>
                <a:spcPts val="0"/>
              </a:spcAft>
              <a:buSzPts val="1150"/>
              <a:buFont typeface="Arial"/>
              <a:buChar char="❖"/>
            </a:pPr>
            <a:r>
              <a:rPr lang="en" sz="1150">
                <a:latin typeface="Arial"/>
                <a:ea typeface="Arial"/>
                <a:cs typeface="Arial"/>
                <a:sym typeface="Arial"/>
              </a:rPr>
              <a:t>Hypothesis:</a:t>
            </a:r>
            <a:endParaRPr sz="1150" i="1">
              <a:solidFill>
                <a:srgbClr val="FFFFFF"/>
              </a:solidFill>
              <a:latin typeface="Arial"/>
              <a:ea typeface="Arial"/>
              <a:cs typeface="Arial"/>
              <a:sym typeface="Arial"/>
            </a:endParaRPr>
          </a:p>
          <a:p>
            <a:pPr marL="914400" lvl="0" indent="0" algn="l" rtl="0">
              <a:spcBef>
                <a:spcPts val="300"/>
              </a:spcBef>
              <a:spcAft>
                <a:spcPts val="0"/>
              </a:spcAft>
              <a:buNone/>
            </a:pPr>
            <a:r>
              <a:rPr lang="en" sz="1150" i="1">
                <a:solidFill>
                  <a:srgbClr val="FFFFFF"/>
                </a:solidFill>
                <a:latin typeface="Arial"/>
                <a:ea typeface="Arial"/>
                <a:cs typeface="Arial"/>
                <a:sym typeface="Arial"/>
              </a:rPr>
              <a:t>U.S. states and Chicago neighborhoods that have populations  with poorer health, more teen pregnancies, and higher unemployment experience greater crime.</a:t>
            </a:r>
            <a:endParaRPr sz="1150" i="1">
              <a:solidFill>
                <a:srgbClr val="FFFFFF"/>
              </a:solidFill>
              <a:latin typeface="Arial"/>
              <a:ea typeface="Arial"/>
              <a:cs typeface="Arial"/>
              <a:sym typeface="Arial"/>
            </a:endParaRPr>
          </a:p>
          <a:p>
            <a:pPr marL="914400" lvl="0" indent="0" algn="l" rtl="0">
              <a:spcBef>
                <a:spcPts val="300"/>
              </a:spcBef>
              <a:spcAft>
                <a:spcPts val="0"/>
              </a:spcAft>
              <a:buNone/>
            </a:pPr>
            <a:endParaRPr sz="1150" i="1">
              <a:solidFill>
                <a:srgbClr val="FFFFFF"/>
              </a:solidFill>
              <a:latin typeface="Arial"/>
              <a:ea typeface="Arial"/>
              <a:cs typeface="Arial"/>
              <a:sym typeface="Arial"/>
            </a:endParaRPr>
          </a:p>
          <a:p>
            <a:pPr marL="457200" lvl="0" indent="-301625" algn="l" rtl="0">
              <a:spcBef>
                <a:spcPts val="300"/>
              </a:spcBef>
              <a:spcAft>
                <a:spcPts val="0"/>
              </a:spcAft>
              <a:buClr>
                <a:srgbClr val="FFFFFF"/>
              </a:buClr>
              <a:buSzPts val="1150"/>
              <a:buFont typeface="Arial"/>
              <a:buChar char="❖"/>
            </a:pPr>
            <a:r>
              <a:rPr lang="en" sz="1150">
                <a:solidFill>
                  <a:srgbClr val="FFFFFF"/>
                </a:solidFill>
                <a:latin typeface="Arial"/>
                <a:ea typeface="Arial"/>
                <a:cs typeface="Arial"/>
                <a:sym typeface="Arial"/>
              </a:rPr>
              <a:t>Results:</a:t>
            </a:r>
            <a:endParaRPr sz="1150" i="1">
              <a:solidFill>
                <a:srgbClr val="FFFFFF"/>
              </a:solidFill>
              <a:latin typeface="Arial"/>
              <a:ea typeface="Arial"/>
              <a:cs typeface="Arial"/>
              <a:sym typeface="Arial"/>
            </a:endParaRPr>
          </a:p>
          <a:p>
            <a:pPr marL="914400" lvl="0" indent="0" algn="l" rtl="0">
              <a:spcBef>
                <a:spcPts val="300"/>
              </a:spcBef>
              <a:spcAft>
                <a:spcPts val="0"/>
              </a:spcAft>
              <a:buNone/>
            </a:pPr>
            <a:r>
              <a:rPr lang="en" sz="1150" i="1">
                <a:latin typeface="Arial"/>
                <a:ea typeface="Arial"/>
                <a:cs typeface="Arial"/>
                <a:sym typeface="Arial"/>
              </a:rPr>
              <a:t>States with more poverty and unemployment had greater property crime and violence.</a:t>
            </a:r>
            <a:r>
              <a:rPr lang="en" sz="1150" i="1">
                <a:solidFill>
                  <a:srgbClr val="FFFFFF"/>
                </a:solidFill>
                <a:latin typeface="Arial"/>
                <a:ea typeface="Arial"/>
                <a:cs typeface="Arial"/>
                <a:sym typeface="Arial"/>
              </a:rPr>
              <a:t> Chicago neighborhoods with poorer health conditions (e.g., more individuals with cancer and stroke), </a:t>
            </a:r>
            <a:r>
              <a:rPr lang="en" sz="1150" i="1">
                <a:latin typeface="Arial"/>
                <a:ea typeface="Arial"/>
                <a:cs typeface="Arial"/>
                <a:sym typeface="Arial"/>
              </a:rPr>
              <a:t>more teen pregnancies, and higher </a:t>
            </a:r>
            <a:r>
              <a:rPr lang="en" sz="1150" i="1">
                <a:solidFill>
                  <a:srgbClr val="FFFFFF"/>
                </a:solidFill>
                <a:latin typeface="Arial"/>
                <a:ea typeface="Arial"/>
                <a:cs typeface="Arial"/>
                <a:sym typeface="Arial"/>
              </a:rPr>
              <a:t>unemployment rates had greater</a:t>
            </a:r>
            <a:r>
              <a:rPr lang="en" sz="1150" i="1">
                <a:latin typeface="Arial"/>
                <a:ea typeface="Arial"/>
                <a:cs typeface="Arial"/>
                <a:sym typeface="Arial"/>
              </a:rPr>
              <a:t> neighborhood homicide rates. </a:t>
            </a:r>
            <a:endParaRPr sz="1150" i="1">
              <a:solidFill>
                <a:srgbClr val="FFFFFF"/>
              </a:solidFill>
              <a:latin typeface="Arial"/>
              <a:ea typeface="Arial"/>
              <a:cs typeface="Arial"/>
              <a:sym typeface="Arial"/>
            </a:endParaRPr>
          </a:p>
          <a:p>
            <a:pPr marL="1371600" lvl="0" indent="0" algn="l" rtl="0">
              <a:spcBef>
                <a:spcPts val="300"/>
              </a:spcBef>
              <a:spcAft>
                <a:spcPts val="0"/>
              </a:spcAft>
              <a:buNone/>
            </a:pPr>
            <a:endParaRPr sz="1150">
              <a:solidFill>
                <a:srgbClr val="FFFFFF"/>
              </a:solidFill>
              <a:latin typeface="Arial"/>
              <a:ea typeface="Arial"/>
              <a:cs typeface="Arial"/>
              <a:sym typeface="Arial"/>
            </a:endParaRPr>
          </a:p>
        </p:txBody>
      </p:sp>
      <p:sp>
        <p:nvSpPr>
          <p:cNvPr id="166" name="Google Shape;166;p15"/>
          <p:cNvSpPr txBox="1"/>
          <p:nvPr/>
        </p:nvSpPr>
        <p:spPr>
          <a:xfrm>
            <a:off x="1092650" y="48122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EXECUTIVE SUMMARY</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Socioeconomic influences on crime</a:t>
            </a:r>
            <a:endParaRPr>
              <a:solidFill>
                <a:schemeClr val="lt1"/>
              </a:solidFill>
              <a:latin typeface="Montserrat"/>
              <a:ea typeface="Montserrat"/>
              <a:cs typeface="Montserrat"/>
              <a:sym typeface="Montserrat"/>
            </a:endParaRPr>
          </a:p>
        </p:txBody>
      </p:sp>
      <p:sp>
        <p:nvSpPr>
          <p:cNvPr id="167" name="Google Shape;167;p15"/>
          <p:cNvSpPr txBox="1"/>
          <p:nvPr/>
        </p:nvSpPr>
        <p:spPr>
          <a:xfrm>
            <a:off x="3012450" y="2655200"/>
            <a:ext cx="57528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0"/>
        <p:cNvGrpSpPr/>
        <p:nvPr/>
      </p:nvGrpSpPr>
      <p:grpSpPr>
        <a:xfrm>
          <a:off x="0" y="0"/>
          <a:ext cx="0" cy="0"/>
          <a:chOff x="0" y="0"/>
          <a:chExt cx="0" cy="0"/>
        </a:xfrm>
      </p:grpSpPr>
      <p:sp>
        <p:nvSpPr>
          <p:cNvPr id="371" name="Google Shape;371;p42"/>
          <p:cNvSpPr txBox="1"/>
          <p:nvPr/>
        </p:nvSpPr>
        <p:spPr>
          <a:xfrm>
            <a:off x="1022750" y="182900"/>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CleanUp and Import: Summary</a:t>
            </a:r>
            <a:endParaRPr>
              <a:solidFill>
                <a:schemeClr val="lt1"/>
              </a:solidFill>
              <a:latin typeface="Montserrat"/>
              <a:ea typeface="Montserrat"/>
              <a:cs typeface="Montserrat"/>
              <a:sym typeface="Montserrat"/>
            </a:endParaRPr>
          </a:p>
        </p:txBody>
      </p:sp>
      <p:graphicFrame>
        <p:nvGraphicFramePr>
          <p:cNvPr id="372" name="Google Shape;372;p42"/>
          <p:cNvGraphicFramePr/>
          <p:nvPr/>
        </p:nvGraphicFramePr>
        <p:xfrm>
          <a:off x="1112650" y="665000"/>
          <a:ext cx="3000000" cy="3000000"/>
        </p:xfrm>
        <a:graphic>
          <a:graphicData uri="http://schemas.openxmlformats.org/drawingml/2006/table">
            <a:tbl>
              <a:tblPr>
                <a:noFill/>
                <a:tableStyleId>{AE7DA4F7-4FE5-4AA8-9056-C3B374DEAE18}</a:tableStyleId>
              </a:tblPr>
              <a:tblGrid>
                <a:gridCol w="1370375">
                  <a:extLst>
                    <a:ext uri="{9D8B030D-6E8A-4147-A177-3AD203B41FA5}">
                      <a16:colId xmlns:a16="http://schemas.microsoft.com/office/drawing/2014/main" val="20000"/>
                    </a:ext>
                  </a:extLst>
                </a:gridCol>
                <a:gridCol w="1788825">
                  <a:extLst>
                    <a:ext uri="{9D8B030D-6E8A-4147-A177-3AD203B41FA5}">
                      <a16:colId xmlns:a16="http://schemas.microsoft.com/office/drawing/2014/main" val="20001"/>
                    </a:ext>
                  </a:extLst>
                </a:gridCol>
                <a:gridCol w="856875">
                  <a:extLst>
                    <a:ext uri="{9D8B030D-6E8A-4147-A177-3AD203B41FA5}">
                      <a16:colId xmlns:a16="http://schemas.microsoft.com/office/drawing/2014/main" val="20002"/>
                    </a:ext>
                  </a:extLst>
                </a:gridCol>
                <a:gridCol w="1619700">
                  <a:extLst>
                    <a:ext uri="{9D8B030D-6E8A-4147-A177-3AD203B41FA5}">
                      <a16:colId xmlns:a16="http://schemas.microsoft.com/office/drawing/2014/main" val="20003"/>
                    </a:ext>
                  </a:extLst>
                </a:gridCol>
                <a:gridCol w="951500">
                  <a:extLst>
                    <a:ext uri="{9D8B030D-6E8A-4147-A177-3AD203B41FA5}">
                      <a16:colId xmlns:a16="http://schemas.microsoft.com/office/drawing/2014/main" val="20004"/>
                    </a:ext>
                  </a:extLst>
                </a:gridCol>
                <a:gridCol w="830100">
                  <a:extLst>
                    <a:ext uri="{9D8B030D-6E8A-4147-A177-3AD203B41FA5}">
                      <a16:colId xmlns:a16="http://schemas.microsoft.com/office/drawing/2014/main" val="20005"/>
                    </a:ext>
                  </a:extLst>
                </a:gridCol>
              </a:tblGrid>
              <a:tr h="370350">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Program Code</a:t>
                      </a:r>
                      <a:endParaRPr sz="7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Description</a:t>
                      </a:r>
                      <a:endParaRPr sz="700">
                        <a:solidFill>
                          <a:schemeClr val="lt1"/>
                        </a:solidFill>
                        <a:latin typeface="Montserrat"/>
                        <a:ea typeface="Montserrat"/>
                        <a:cs typeface="Montserrat"/>
                        <a:sym typeface="Montserrat"/>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Data Period</a:t>
                      </a:r>
                      <a:endParaRPr sz="7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Data Source</a:t>
                      </a:r>
                      <a:endParaRPr sz="7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Data Type</a:t>
                      </a:r>
                      <a:endParaRPr sz="700">
                        <a:solidFill>
                          <a:schemeClr val="lt1"/>
                        </a:solidFill>
                        <a:latin typeface="Montserrat"/>
                        <a:ea typeface="Montserrat"/>
                        <a:cs typeface="Montserrat"/>
                        <a:sym typeface="Montserrat"/>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Output</a:t>
                      </a:r>
                      <a:endParaRPr sz="700">
                        <a:solidFill>
                          <a:schemeClr val="lt1"/>
                        </a:solidFill>
                        <a:latin typeface="Montserrat"/>
                        <a:ea typeface="Montserrat"/>
                        <a:cs typeface="Montserrat"/>
                        <a:sym typeface="Montserrat"/>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81000">
                <a:tc rowSpan="2">
                  <a:txBody>
                    <a:bodyPr/>
                    <a:lstStyle/>
                    <a:p>
                      <a:pPr marL="0" lvl="0" indent="0" algn="l" rtl="0">
                        <a:spcBef>
                          <a:spcPts val="0"/>
                        </a:spcBef>
                        <a:spcAft>
                          <a:spcPts val="0"/>
                        </a:spcAft>
                        <a:buNone/>
                      </a:pPr>
                      <a:r>
                        <a:rPr lang="en" sz="700">
                          <a:solidFill>
                            <a:schemeClr val="lt1"/>
                          </a:solidFill>
                          <a:latin typeface="Montserrat"/>
                          <a:ea typeface="Montserrat"/>
                          <a:cs typeface="Montserrat"/>
                          <a:sym typeface="Montserrat"/>
                        </a:rPr>
                        <a:t>major_cities.ipynb</a:t>
                      </a:r>
                      <a:endParaRPr sz="700"/>
                    </a:p>
                  </a:txBody>
                  <a:tcPr marL="91425" marR="91425" marT="91425" marB="91425" anchor="ctr">
                    <a:lnT w="9525" cap="flat" cmpd="sng">
                      <a:solidFill>
                        <a:srgbClr val="FFFFFF"/>
                      </a:solidFill>
                      <a:prstDash val="solid"/>
                      <a:round/>
                      <a:headEnd type="none" w="sm" len="sm"/>
                      <a:tailEnd type="none" w="sm" len="sm"/>
                    </a:lnT>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79 US big cities with murder statistics</a:t>
                      </a:r>
                      <a:endParaRPr sz="7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FFFFFF"/>
                      </a:solidFill>
                      <a:prstDash val="solid"/>
                      <a:round/>
                      <a:headEnd type="none" w="sm" len="sm"/>
                      <a:tailEnd type="none" w="sm" len="sm"/>
                    </a:lnT>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2014, 2015, 2016(prel)</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Data.org, GoogleMap</a:t>
                      </a:r>
                      <a:endParaRPr sz="700"/>
                    </a:p>
                  </a:txBody>
                  <a:tcPr marL="91425" marR="91425" marT="91425" marB="91425">
                    <a:lnL w="9525" cap="flat" cmpd="sng">
                      <a:solidFill>
                        <a:srgbClr val="9E9E9E"/>
                      </a:solidFill>
                      <a:prstDash val="solid"/>
                      <a:round/>
                      <a:headEnd type="none" w="sm" len="sm"/>
                      <a:tailEnd type="none" w="sm" len="sm"/>
                    </a:lnL>
                    <a:lnT w="9525" cap="flat" cmpd="sng">
                      <a:solidFill>
                        <a:srgbClr val="FFFFFF"/>
                      </a:solidFill>
                      <a:prstDash val="solid"/>
                      <a:round/>
                      <a:headEnd type="none" w="sm" len="sm"/>
                      <a:tailEnd type="none" w="sm" len="sm"/>
                    </a:lnT>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a:t>
                      </a:r>
                      <a:endParaRPr sz="700">
                        <a:solidFill>
                          <a:schemeClr val="lt1"/>
                        </a:solidFill>
                        <a:latin typeface="Montserrat"/>
                        <a:ea typeface="Montserrat"/>
                        <a:cs typeface="Montserrat"/>
                        <a:sym typeface="Montserrat"/>
                      </a:endParaRPr>
                    </a:p>
                    <a:p>
                      <a:pPr marL="0" lvl="0" indent="0" algn="ctr" rtl="0">
                        <a:spcBef>
                          <a:spcPts val="0"/>
                        </a:spcBef>
                        <a:spcAft>
                          <a:spcPts val="0"/>
                        </a:spcAft>
                        <a:buNone/>
                      </a:pPr>
                      <a:r>
                        <a:rPr lang="en" sz="700">
                          <a:solidFill>
                            <a:schemeClr val="lt1"/>
                          </a:solidFill>
                          <a:latin typeface="Montserrat"/>
                          <a:ea typeface="Montserrat"/>
                          <a:cs typeface="Montserrat"/>
                          <a:sym typeface="Montserrat"/>
                        </a:rPr>
                        <a:t>api json</a:t>
                      </a:r>
                      <a:endParaRPr sz="700">
                        <a:solidFill>
                          <a:schemeClr val="lt1"/>
                        </a:solidFill>
                        <a:latin typeface="Montserrat"/>
                        <a:ea typeface="Montserrat"/>
                        <a:cs typeface="Montserrat"/>
                        <a:sym typeface="Montserrat"/>
                      </a:endParaRPr>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 png</a:t>
                      </a:r>
                      <a:endParaRPr sz="700">
                        <a:solidFill>
                          <a:schemeClr val="lt1"/>
                        </a:solidFill>
                        <a:latin typeface="Montserrat"/>
                        <a:ea typeface="Montserrat"/>
                        <a:cs typeface="Montserrat"/>
                        <a:sym typeface="Montserrat"/>
                      </a:endParaRPr>
                    </a:p>
                  </a:txBody>
                  <a:tcPr marL="91425" marR="91425" marT="91425" marB="91425">
                    <a:lnT w="9525" cap="flat" cmpd="sng">
                      <a:solidFill>
                        <a:srgbClr val="FFFFFF"/>
                      </a:solidFill>
                      <a:prstDash val="solid"/>
                      <a:round/>
                      <a:headEnd type="none" w="sm" len="sm"/>
                      <a:tailEnd type="none" w="sm" len="sm"/>
                    </a:lnT>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788 US major cities over 50k population</a:t>
                      </a:r>
                      <a:endParaRPr sz="7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2010-2019 (estimate)</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Census.org, GoogleMap</a:t>
                      </a:r>
                      <a:endParaRPr sz="700"/>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xlsx,</a:t>
                      </a:r>
                      <a:endParaRPr sz="700">
                        <a:solidFill>
                          <a:schemeClr val="lt1"/>
                        </a:solidFill>
                        <a:latin typeface="Montserrat"/>
                        <a:ea typeface="Montserrat"/>
                        <a:cs typeface="Montserrat"/>
                        <a:sym typeface="Montserrat"/>
                      </a:endParaRPr>
                    </a:p>
                    <a:p>
                      <a:pPr marL="0" lvl="0" indent="0" algn="ctr" rtl="0">
                        <a:spcBef>
                          <a:spcPts val="0"/>
                        </a:spcBef>
                        <a:spcAft>
                          <a:spcPts val="0"/>
                        </a:spcAft>
                        <a:buNone/>
                      </a:pPr>
                      <a:r>
                        <a:rPr lang="en" sz="700">
                          <a:solidFill>
                            <a:schemeClr val="lt1"/>
                          </a:solidFill>
                          <a:latin typeface="Montserrat"/>
                          <a:ea typeface="Montserrat"/>
                          <a:cs typeface="Montserrat"/>
                          <a:sym typeface="Montserrat"/>
                        </a:rPr>
                        <a:t>api json</a:t>
                      </a:r>
                      <a:endParaRPr sz="700">
                        <a:solidFill>
                          <a:schemeClr val="lt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 png</a:t>
                      </a:r>
                      <a:endParaRPr sz="700">
                        <a:solidFill>
                          <a:schemeClr val="lt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rowSpan="2">
                  <a:txBody>
                    <a:bodyPr/>
                    <a:lstStyle/>
                    <a:p>
                      <a:pPr marL="0" lvl="0" indent="0" algn="l" rtl="0">
                        <a:spcBef>
                          <a:spcPts val="0"/>
                        </a:spcBef>
                        <a:spcAft>
                          <a:spcPts val="0"/>
                        </a:spcAft>
                        <a:buNone/>
                      </a:pPr>
                      <a:r>
                        <a:rPr lang="en" sz="700">
                          <a:solidFill>
                            <a:schemeClr val="lt1"/>
                          </a:solidFill>
                          <a:latin typeface="Montserrat"/>
                          <a:ea typeface="Montserrat"/>
                          <a:cs typeface="Montserrat"/>
                          <a:sym typeface="Montserrat"/>
                        </a:rPr>
                        <a:t>census_states.ipynb</a:t>
                      </a:r>
                      <a:endParaRPr sz="700">
                        <a:solidFill>
                          <a:schemeClr val="lt1"/>
                        </a:solidFill>
                        <a:latin typeface="Montserrat"/>
                        <a:ea typeface="Montserrat"/>
                        <a:cs typeface="Montserrat"/>
                        <a:sym typeface="Montserrat"/>
                      </a:endParaRPr>
                    </a:p>
                  </a:txBody>
                  <a:tcPr marL="91425" marR="91425" marT="91425" marB="9142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Economic indicators across US States</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2010-2018</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Census.org,</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a:t>
                      </a:r>
                      <a:endParaRPr sz="700">
                        <a:solidFill>
                          <a:schemeClr val="lt1"/>
                        </a:solidFill>
                        <a:latin typeface="Montserrat"/>
                        <a:ea typeface="Montserrat"/>
                        <a:cs typeface="Montserrat"/>
                        <a:sym typeface="Montserrat"/>
                      </a:endParaRPr>
                    </a:p>
                    <a:p>
                      <a:pPr marL="0" lvl="0" indent="0" algn="ctr" rtl="0">
                        <a:spcBef>
                          <a:spcPts val="0"/>
                        </a:spcBef>
                        <a:spcAft>
                          <a:spcPts val="0"/>
                        </a:spcAft>
                        <a:buNone/>
                      </a:pPr>
                      <a:r>
                        <a:rPr lang="en" sz="700">
                          <a:solidFill>
                            <a:schemeClr val="lt1"/>
                          </a:solidFill>
                          <a:latin typeface="Montserrat"/>
                          <a:ea typeface="Montserrat"/>
                          <a:cs typeface="Montserrat"/>
                          <a:sym typeface="Montserrat"/>
                        </a:rPr>
                        <a:t>api json</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 png</a:t>
                      </a:r>
                      <a:endParaRPr sz="700">
                        <a:solidFill>
                          <a:schemeClr val="lt1"/>
                        </a:solidFill>
                        <a:latin typeface="Montserrat"/>
                        <a:ea typeface="Montserrat"/>
                        <a:cs typeface="Montserrat"/>
                        <a:sym typeface="Montserrat"/>
                      </a:endParaRPr>
                    </a:p>
                    <a:p>
                      <a:pPr marL="0" lvl="0" indent="0" algn="ctr" rtl="0">
                        <a:spcBef>
                          <a:spcPts val="0"/>
                        </a:spcBef>
                        <a:spcAft>
                          <a:spcPts val="0"/>
                        </a:spcAft>
                        <a:buNone/>
                      </a:pP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vMerge="1">
                  <a:txBody>
                    <a:bodyPr/>
                    <a:lstStyle/>
                    <a:p>
                      <a:endParaRPr lang="en-US"/>
                    </a:p>
                  </a:txBody>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US States Crime Statistics (Violence and Prop Crime)</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1960-2012</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GitHub</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a:t>
                      </a:r>
                      <a:endParaRPr sz="700">
                        <a:solidFill>
                          <a:schemeClr val="lt1"/>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 png</a:t>
                      </a:r>
                      <a:endParaRPr sz="700">
                        <a:solidFill>
                          <a:schemeClr val="lt1"/>
                        </a:solidFill>
                        <a:latin typeface="Montserrat"/>
                        <a:ea typeface="Montserrat"/>
                        <a:cs typeface="Montserrat"/>
                        <a:sym typeface="Montserrat"/>
                      </a:endParaRPr>
                    </a:p>
                    <a:p>
                      <a:pPr marL="0" lvl="0" indent="0" algn="ctr" rtl="0">
                        <a:spcBef>
                          <a:spcPts val="0"/>
                        </a:spcBef>
                        <a:spcAft>
                          <a:spcPts val="0"/>
                        </a:spcAft>
                        <a:buNone/>
                      </a:pPr>
                      <a:endParaRPr sz="700">
                        <a:solidFill>
                          <a:schemeClr val="lt1"/>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700">
                          <a:solidFill>
                            <a:schemeClr val="lt1"/>
                          </a:solidFill>
                          <a:latin typeface="Montserrat"/>
                          <a:ea typeface="Montserrat"/>
                          <a:cs typeface="Montserrat"/>
                          <a:sym typeface="Montserrat"/>
                        </a:rPr>
                        <a:t>cdc_states.ipynb</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Leading Deaths Causes across US States</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1999-2017</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CDC (Centers for Disease Control and Prevention)</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a:t>
                      </a:r>
                      <a:endParaRPr sz="700">
                        <a:solidFill>
                          <a:schemeClr val="lt1"/>
                        </a:solidFill>
                        <a:latin typeface="Montserrat"/>
                        <a:ea typeface="Montserrat"/>
                        <a:cs typeface="Montserrat"/>
                        <a:sym typeface="Montserrat"/>
                      </a:endParaRPr>
                    </a:p>
                    <a:p>
                      <a:pPr marL="0" lvl="0" indent="0" algn="ctr" rtl="0">
                        <a:spcBef>
                          <a:spcPts val="0"/>
                        </a:spcBef>
                        <a:spcAft>
                          <a:spcPts val="0"/>
                        </a:spcAft>
                        <a:buNone/>
                      </a:pPr>
                      <a:r>
                        <a:rPr lang="en" sz="700">
                          <a:solidFill>
                            <a:schemeClr val="lt1"/>
                          </a:solidFill>
                          <a:latin typeface="Montserrat"/>
                          <a:ea typeface="Montserrat"/>
                          <a:cs typeface="Montserrat"/>
                          <a:sym typeface="Montserrat"/>
                        </a:rPr>
                        <a:t>api json</a:t>
                      </a:r>
                      <a:endParaRPr sz="700">
                        <a:solidFill>
                          <a:schemeClr val="lt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 png</a:t>
                      </a:r>
                      <a:endParaRPr sz="700">
                        <a:solidFill>
                          <a:schemeClr val="lt1"/>
                        </a:solidFill>
                        <a:latin typeface="Montserrat"/>
                        <a:ea typeface="Montserrat"/>
                        <a:cs typeface="Montserrat"/>
                        <a:sym typeface="Montserrat"/>
                      </a:endParaRPr>
                    </a:p>
                    <a:p>
                      <a:pPr marL="0" lvl="0" indent="0" algn="ctr" rtl="0">
                        <a:spcBef>
                          <a:spcPts val="0"/>
                        </a:spcBef>
                        <a:spcAft>
                          <a:spcPts val="0"/>
                        </a:spcAft>
                        <a:buNone/>
                      </a:pPr>
                      <a:endParaRPr sz="700">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700">
                          <a:solidFill>
                            <a:schemeClr val="lt1"/>
                          </a:solidFill>
                          <a:latin typeface="Montserrat"/>
                          <a:ea typeface="Montserrat"/>
                          <a:cs typeface="Montserrat"/>
                          <a:sym typeface="Montserrat"/>
                        </a:rPr>
                        <a:t>nbhd_data_explorator1.ipynb</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Cleaned, transformed, and merged data from crime reports from victims in Chicago with neighborhood health and economic information</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2005-2011</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Chicago Data Portal</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700">
                          <a:solidFill>
                            <a:schemeClr val="lt1"/>
                          </a:solidFill>
                          <a:latin typeface="Montserrat"/>
                          <a:ea typeface="Montserrat"/>
                          <a:cs typeface="Montserrat"/>
                          <a:sym typeface="Montserrat"/>
                        </a:rPr>
                        <a:t>Nbhd_data_explorator1.ipynb &amp; nbhd_data_explorator2.ipynb</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Performed correlational and regression analyses</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2005-2011</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Chicago Data Portal</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 png</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sz="700">
                          <a:solidFill>
                            <a:schemeClr val="lt1"/>
                          </a:solidFill>
                          <a:latin typeface="Montserrat"/>
                          <a:ea typeface="Montserrat"/>
                          <a:cs typeface="Montserrat"/>
                          <a:sym typeface="Montserrat"/>
                        </a:rPr>
                        <a:t>nbhd_final_analysis.ipynb</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Performed final analyses used in presentation </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2005-2011</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Chicago Data Portal</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a:t>
                      </a:r>
                      <a:endParaRPr sz="700">
                        <a:solidFill>
                          <a:schemeClr val="lt1"/>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 png</a:t>
                      </a:r>
                      <a:endParaRPr sz="700">
                        <a:solidFill>
                          <a:schemeClr val="lt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sz="700">
                          <a:solidFill>
                            <a:schemeClr val="lt1"/>
                          </a:solidFill>
                          <a:latin typeface="Montserrat"/>
                          <a:ea typeface="Montserrat"/>
                          <a:cs typeface="Montserrat"/>
                          <a:sym typeface="Montserrat"/>
                        </a:rPr>
                        <a:t>nbhd_final_analysis_with_log_transformation.ipynb</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Performed log transformation on homicide rate  and re-ran regression analysis</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2005-2011</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Chicago Data Portal</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Montserrat"/>
                          <a:ea typeface="Montserrat"/>
                          <a:cs typeface="Montserrat"/>
                          <a:sym typeface="Montserrat"/>
                        </a:rPr>
                        <a:t>csv, png</a:t>
                      </a:r>
                      <a:endParaRPr sz="7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6"/>
        <p:cNvGrpSpPr/>
        <p:nvPr/>
      </p:nvGrpSpPr>
      <p:grpSpPr>
        <a:xfrm>
          <a:off x="0" y="0"/>
          <a:ext cx="0" cy="0"/>
          <a:chOff x="0" y="0"/>
          <a:chExt cx="0" cy="0"/>
        </a:xfrm>
      </p:grpSpPr>
      <p:sp>
        <p:nvSpPr>
          <p:cNvPr id="377" name="Google Shape;377;p43"/>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Statistical Analysis: Log Units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378" name="Google Shape;378;p43"/>
          <p:cNvSpPr txBox="1"/>
          <p:nvPr/>
        </p:nvSpPr>
        <p:spPr>
          <a:xfrm>
            <a:off x="1278375" y="2996225"/>
            <a:ext cx="5792700" cy="12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379" name="Google Shape;379;p43"/>
          <p:cNvPicPr preferRelativeResize="0"/>
          <p:nvPr/>
        </p:nvPicPr>
        <p:blipFill>
          <a:blip r:embed="rId3">
            <a:alphaModFix/>
          </a:blip>
          <a:stretch>
            <a:fillRect/>
          </a:stretch>
        </p:blipFill>
        <p:spPr>
          <a:xfrm>
            <a:off x="1092650" y="1245410"/>
            <a:ext cx="4965600" cy="3693165"/>
          </a:xfrm>
          <a:prstGeom prst="rect">
            <a:avLst/>
          </a:prstGeom>
          <a:noFill/>
          <a:ln>
            <a:noFill/>
          </a:ln>
        </p:spPr>
      </p:pic>
      <p:sp>
        <p:nvSpPr>
          <p:cNvPr id="380" name="Google Shape;380;p43"/>
          <p:cNvSpPr txBox="1"/>
          <p:nvPr/>
        </p:nvSpPr>
        <p:spPr>
          <a:xfrm>
            <a:off x="6312025" y="1588000"/>
            <a:ext cx="2606700" cy="16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highlight>
                  <a:srgbClr val="FFFFFF"/>
                </a:highlight>
              </a:rPr>
              <a:t>y = 0.03x + 1.05</a:t>
            </a:r>
            <a:endParaRPr sz="1100">
              <a:highlight>
                <a:srgbClr val="FFFFFF"/>
              </a:highlight>
            </a:endParaRPr>
          </a:p>
          <a:p>
            <a:pPr marL="0" lvl="0" indent="0" algn="l" rtl="0">
              <a:spcBef>
                <a:spcPts val="0"/>
              </a:spcBef>
              <a:spcAft>
                <a:spcPts val="0"/>
              </a:spcAft>
              <a:buNone/>
            </a:pPr>
            <a:endParaRPr sz="1100">
              <a:highlight>
                <a:srgbClr val="FFFFFF"/>
              </a:highlight>
            </a:endParaRPr>
          </a:p>
          <a:p>
            <a:pPr marL="0" lvl="0" indent="0" algn="l" rtl="0">
              <a:lnSpc>
                <a:spcPct val="115000"/>
              </a:lnSpc>
              <a:spcBef>
                <a:spcPts val="0"/>
              </a:spcBef>
              <a:spcAft>
                <a:spcPts val="0"/>
              </a:spcAft>
              <a:buNone/>
            </a:pPr>
            <a:r>
              <a:rPr lang="en" sz="1100">
                <a:highlight>
                  <a:srgbClr val="FFFFFF"/>
                </a:highlight>
              </a:rPr>
              <a:t>r = 0.83, p = 0.0000, r_squared = 0.68</a:t>
            </a:r>
            <a:endParaRPr sz="1100">
              <a:highlight>
                <a:srgbClr val="FFFFFF"/>
              </a:highlight>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4"/>
        <p:cNvGrpSpPr/>
        <p:nvPr/>
      </p:nvGrpSpPr>
      <p:grpSpPr>
        <a:xfrm>
          <a:off x="0" y="0"/>
          <a:ext cx="0" cy="0"/>
          <a:chOff x="0" y="0"/>
          <a:chExt cx="0" cy="0"/>
        </a:xfrm>
      </p:grpSpPr>
      <p:sp>
        <p:nvSpPr>
          <p:cNvPr id="385" name="Google Shape;385;p44"/>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Statistical Analysis: Log Units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386" name="Google Shape;386;p44"/>
          <p:cNvSpPr txBox="1"/>
          <p:nvPr/>
        </p:nvSpPr>
        <p:spPr>
          <a:xfrm>
            <a:off x="1278375" y="2996225"/>
            <a:ext cx="5792700" cy="12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387" name="Google Shape;387;p44"/>
          <p:cNvPicPr preferRelativeResize="0"/>
          <p:nvPr/>
        </p:nvPicPr>
        <p:blipFill>
          <a:blip r:embed="rId3">
            <a:alphaModFix/>
          </a:blip>
          <a:stretch>
            <a:fillRect/>
          </a:stretch>
        </p:blipFill>
        <p:spPr>
          <a:xfrm>
            <a:off x="1092650" y="1285600"/>
            <a:ext cx="4933400" cy="3669225"/>
          </a:xfrm>
          <a:prstGeom prst="rect">
            <a:avLst/>
          </a:prstGeom>
          <a:noFill/>
          <a:ln>
            <a:noFill/>
          </a:ln>
        </p:spPr>
      </p:pic>
      <p:sp>
        <p:nvSpPr>
          <p:cNvPr id="388" name="Google Shape;388;p44"/>
          <p:cNvSpPr txBox="1"/>
          <p:nvPr/>
        </p:nvSpPr>
        <p:spPr>
          <a:xfrm>
            <a:off x="6282050" y="1448175"/>
            <a:ext cx="2806500" cy="26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highlight>
                  <a:srgbClr val="FFFFFF"/>
                </a:highlight>
              </a:rPr>
              <a:t>y = 0.11x + 1.02</a:t>
            </a:r>
            <a:endParaRPr sz="1100">
              <a:highlight>
                <a:srgbClr val="FFFFFF"/>
              </a:highlight>
            </a:endParaRPr>
          </a:p>
          <a:p>
            <a:pPr marL="0" lvl="0" indent="0" algn="l" rtl="0">
              <a:spcBef>
                <a:spcPts val="0"/>
              </a:spcBef>
              <a:spcAft>
                <a:spcPts val="0"/>
              </a:spcAft>
              <a:buNone/>
            </a:pPr>
            <a:endParaRPr sz="1100">
              <a:highlight>
                <a:srgbClr val="FFFFFF"/>
              </a:highlight>
            </a:endParaRPr>
          </a:p>
          <a:p>
            <a:pPr marL="0" lvl="0" indent="0" algn="l" rtl="0">
              <a:spcBef>
                <a:spcPts val="0"/>
              </a:spcBef>
              <a:spcAft>
                <a:spcPts val="0"/>
              </a:spcAft>
              <a:buNone/>
            </a:pPr>
            <a:r>
              <a:rPr lang="en" sz="1100">
                <a:highlight>
                  <a:srgbClr val="FFFFFF"/>
                </a:highlight>
              </a:rPr>
              <a:t>r = 0.79, p = 0.0000, r_squared = 0.63</a:t>
            </a:r>
            <a:endParaRPr sz="1100">
              <a:highlight>
                <a:srgbClr val="FFFFFF"/>
              </a:highlight>
            </a:endParaRPr>
          </a:p>
          <a:p>
            <a:pPr marL="0" lvl="0" indent="0" algn="l" rtl="0">
              <a:lnSpc>
                <a:spcPct val="115000"/>
              </a:lnSpc>
              <a:spcBef>
                <a:spcPts val="0"/>
              </a:spcBef>
              <a:spcAft>
                <a:spcPts val="0"/>
              </a:spcAft>
              <a:buNone/>
            </a:pPr>
            <a:endParaRPr sz="1100">
              <a:highlight>
                <a:srgbClr val="FFFFFF"/>
              </a:highlight>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92"/>
        <p:cNvGrpSpPr/>
        <p:nvPr/>
      </p:nvGrpSpPr>
      <p:grpSpPr>
        <a:xfrm>
          <a:off x="0" y="0"/>
          <a:ext cx="0" cy="0"/>
          <a:chOff x="0" y="0"/>
          <a:chExt cx="0" cy="0"/>
        </a:xfrm>
      </p:grpSpPr>
      <p:sp>
        <p:nvSpPr>
          <p:cNvPr id="393" name="Google Shape;393;p45"/>
          <p:cNvSpPr txBox="1"/>
          <p:nvPr/>
        </p:nvSpPr>
        <p:spPr>
          <a:xfrm>
            <a:off x="1062675" y="324800"/>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Multiple Regression Results: No Transformation</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394" name="Google Shape;394;p45"/>
          <p:cNvSpPr txBox="1"/>
          <p:nvPr/>
        </p:nvSpPr>
        <p:spPr>
          <a:xfrm>
            <a:off x="1062675" y="1098025"/>
            <a:ext cx="80814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Montserrat"/>
                <a:ea typeface="Montserrat"/>
                <a:cs typeface="Montserrat"/>
                <a:sym typeface="Montserrat"/>
              </a:rPr>
              <a:t>Regressing Neighborhood Homicide Rate on Teen Birth Rate and Unemployment</a:t>
            </a:r>
            <a:endParaRPr sz="500">
              <a:solidFill>
                <a:schemeClr val="lt1"/>
              </a:solidFill>
              <a:latin typeface="Montserrat"/>
              <a:ea typeface="Montserrat"/>
              <a:cs typeface="Montserrat"/>
              <a:sym typeface="Montserrat"/>
            </a:endParaRPr>
          </a:p>
        </p:txBody>
      </p:sp>
      <p:graphicFrame>
        <p:nvGraphicFramePr>
          <p:cNvPr id="395" name="Google Shape;395;p45"/>
          <p:cNvGraphicFramePr/>
          <p:nvPr/>
        </p:nvGraphicFramePr>
        <p:xfrm>
          <a:off x="1062663" y="1567475"/>
          <a:ext cx="3000000" cy="3000000"/>
        </p:xfrm>
        <a:graphic>
          <a:graphicData uri="http://schemas.openxmlformats.org/drawingml/2006/table">
            <a:tbl>
              <a:tblPr>
                <a:noFill/>
                <a:tableStyleId>{AE7DA4F7-4FE5-4AA8-9056-C3B374DEAE18}</a:tableStyleId>
              </a:tblPr>
              <a:tblGrid>
                <a:gridCol w="1173275">
                  <a:extLst>
                    <a:ext uri="{9D8B030D-6E8A-4147-A177-3AD203B41FA5}">
                      <a16:colId xmlns:a16="http://schemas.microsoft.com/office/drawing/2014/main" val="20000"/>
                    </a:ext>
                  </a:extLst>
                </a:gridCol>
                <a:gridCol w="1293075">
                  <a:extLst>
                    <a:ext uri="{9D8B030D-6E8A-4147-A177-3AD203B41FA5}">
                      <a16:colId xmlns:a16="http://schemas.microsoft.com/office/drawing/2014/main" val="20001"/>
                    </a:ext>
                  </a:extLst>
                </a:gridCol>
                <a:gridCol w="4641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003475">
                  <a:extLst>
                    <a:ext uri="{9D8B030D-6E8A-4147-A177-3AD203B41FA5}">
                      <a16:colId xmlns:a16="http://schemas.microsoft.com/office/drawing/2014/main" val="20004"/>
                    </a:ext>
                  </a:extLst>
                </a:gridCol>
                <a:gridCol w="1003475">
                  <a:extLst>
                    <a:ext uri="{9D8B030D-6E8A-4147-A177-3AD203B41FA5}">
                      <a16:colId xmlns:a16="http://schemas.microsoft.com/office/drawing/2014/main" val="20005"/>
                    </a:ext>
                  </a:extLst>
                </a:gridCol>
              </a:tblGrid>
              <a:tr h="370625">
                <a:tc>
                  <a:txBody>
                    <a:bodyPr/>
                    <a:lstStyle/>
                    <a:p>
                      <a:pPr marL="0" lvl="0" indent="0" algn="l" rtl="0">
                        <a:spcBef>
                          <a:spcPts val="0"/>
                        </a:spcBef>
                        <a:spcAft>
                          <a:spcPts val="0"/>
                        </a:spcAft>
                        <a:buNone/>
                      </a:pPr>
                      <a:r>
                        <a:rPr lang="en" sz="1100">
                          <a:solidFill>
                            <a:srgbClr val="FFFF00"/>
                          </a:solidFill>
                        </a:rPr>
                        <a:t>Model</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OLS, Non-Robust</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R-Square</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0.74</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272625">
                <a:tc>
                  <a:txBody>
                    <a:bodyPr/>
                    <a:lstStyle/>
                    <a:p>
                      <a:pPr marL="0" lvl="0" indent="0" algn="l" rtl="0">
                        <a:spcBef>
                          <a:spcPts val="0"/>
                        </a:spcBef>
                        <a:spcAft>
                          <a:spcPts val="0"/>
                        </a:spcAft>
                        <a:buNone/>
                      </a:pPr>
                      <a:r>
                        <a:rPr lang="en" sz="1100">
                          <a:solidFill>
                            <a:srgbClr val="FFFF00"/>
                          </a:solidFill>
                        </a:rPr>
                        <a:t>Obs</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77</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Adj R-Square</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0.73</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272625">
                <a:tc>
                  <a:txBody>
                    <a:bodyPr/>
                    <a:lstStyle/>
                    <a:p>
                      <a:pPr marL="0" lvl="0" indent="0" algn="l" rtl="0">
                        <a:spcBef>
                          <a:spcPts val="0"/>
                        </a:spcBef>
                        <a:spcAft>
                          <a:spcPts val="0"/>
                        </a:spcAft>
                        <a:buNone/>
                      </a:pPr>
                      <a:r>
                        <a:rPr lang="en" sz="1100">
                          <a:solidFill>
                            <a:srgbClr val="FFFF00"/>
                          </a:solidFill>
                        </a:rPr>
                        <a:t>Df residual</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74</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F</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102.80</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272625">
                <a:tc>
                  <a:txBody>
                    <a:bodyPr/>
                    <a:lstStyle/>
                    <a:p>
                      <a:pPr marL="0" lvl="0" indent="0" algn="l" rtl="0">
                        <a:spcBef>
                          <a:spcPts val="0"/>
                        </a:spcBef>
                        <a:spcAft>
                          <a:spcPts val="0"/>
                        </a:spcAft>
                        <a:buNone/>
                      </a:pPr>
                      <a:r>
                        <a:rPr lang="en" sz="1100">
                          <a:solidFill>
                            <a:srgbClr val="FFFF00"/>
                          </a:solidFill>
                        </a:rPr>
                        <a:t>Df model</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2</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p value</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0.000</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436150">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r h="436150">
                <a:tc>
                  <a:txBody>
                    <a:bodyPr/>
                    <a:lstStyle/>
                    <a:p>
                      <a:pPr marL="0" lvl="0" indent="0" algn="l" rtl="0">
                        <a:spcBef>
                          <a:spcPts val="0"/>
                        </a:spcBef>
                        <a:spcAft>
                          <a:spcPts val="0"/>
                        </a:spcAft>
                        <a:buNone/>
                      </a:pPr>
                      <a:r>
                        <a:rPr lang="en" sz="1100">
                          <a:solidFill>
                            <a:srgbClr val="FFFF00"/>
                          </a:solidFill>
                        </a:rPr>
                        <a:t>Equation</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Coefficient</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Standard Error</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T statistic</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p value</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5"/>
                  </a:ext>
                </a:extLst>
              </a:tr>
              <a:tr h="272625">
                <a:tc>
                  <a:txBody>
                    <a:bodyPr/>
                    <a:lstStyle/>
                    <a:p>
                      <a:pPr marL="0" lvl="0" indent="0" algn="l" rtl="0">
                        <a:spcBef>
                          <a:spcPts val="0"/>
                        </a:spcBef>
                        <a:spcAft>
                          <a:spcPts val="0"/>
                        </a:spcAft>
                        <a:buNone/>
                      </a:pPr>
                      <a:r>
                        <a:rPr lang="en" sz="1100">
                          <a:solidFill>
                            <a:srgbClr val="FFFF00"/>
                          </a:solidFill>
                        </a:rPr>
                        <a:t>Constant</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-10.1931</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2.203</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-4.63</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0.000</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6"/>
                  </a:ext>
                </a:extLst>
              </a:tr>
              <a:tr h="272625">
                <a:tc>
                  <a:txBody>
                    <a:bodyPr/>
                    <a:lstStyle/>
                    <a:p>
                      <a:pPr marL="0" lvl="0" indent="0" algn="l" rtl="0">
                        <a:spcBef>
                          <a:spcPts val="0"/>
                        </a:spcBef>
                        <a:spcAft>
                          <a:spcPts val="0"/>
                        </a:spcAft>
                        <a:buNone/>
                      </a:pPr>
                      <a:r>
                        <a:rPr lang="en" sz="1100">
                          <a:solidFill>
                            <a:srgbClr val="FFFF00"/>
                          </a:solidFill>
                        </a:rPr>
                        <a:t>Teen Birth Rate</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  0.2246</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0.050</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 4.47</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0.000</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7"/>
                  </a:ext>
                </a:extLst>
              </a:tr>
              <a:tr h="272625">
                <a:tc>
                  <a:txBody>
                    <a:bodyPr/>
                    <a:lstStyle/>
                    <a:p>
                      <a:pPr marL="0" lvl="0" indent="0" algn="l" rtl="0">
                        <a:spcBef>
                          <a:spcPts val="0"/>
                        </a:spcBef>
                        <a:spcAft>
                          <a:spcPts val="0"/>
                        </a:spcAft>
                        <a:buNone/>
                      </a:pPr>
                      <a:r>
                        <a:rPr lang="en" sz="1100">
                          <a:solidFill>
                            <a:srgbClr val="FFFF00"/>
                          </a:solidFill>
                        </a:rPr>
                        <a:t>Unemployment</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  1.2792</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0.201</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 6.37</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FFFF00"/>
                          </a:solidFill>
                        </a:rPr>
                        <a:t>0.000</a:t>
                      </a:r>
                      <a:endParaRPr sz="1100">
                        <a:solidFill>
                          <a:srgbClr val="FFFF00"/>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99"/>
        <p:cNvGrpSpPr/>
        <p:nvPr/>
      </p:nvGrpSpPr>
      <p:grpSpPr>
        <a:xfrm>
          <a:off x="0" y="0"/>
          <a:ext cx="0" cy="0"/>
          <a:chOff x="0" y="0"/>
          <a:chExt cx="0" cy="0"/>
        </a:xfrm>
      </p:grpSpPr>
      <p:sp>
        <p:nvSpPr>
          <p:cNvPr id="400" name="Google Shape;400;p46"/>
          <p:cNvSpPr txBox="1"/>
          <p:nvPr/>
        </p:nvSpPr>
        <p:spPr>
          <a:xfrm>
            <a:off x="1062675" y="324800"/>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Multiple Regression Results: Log Transformation</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sp>
        <p:nvSpPr>
          <p:cNvPr id="401" name="Google Shape;401;p46"/>
          <p:cNvSpPr txBox="1"/>
          <p:nvPr/>
        </p:nvSpPr>
        <p:spPr>
          <a:xfrm>
            <a:off x="1062675" y="1098025"/>
            <a:ext cx="80814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Montserrat"/>
                <a:ea typeface="Montserrat"/>
                <a:cs typeface="Montserrat"/>
                <a:sym typeface="Montserrat"/>
              </a:rPr>
              <a:t>Regressing Neighborhood Homicide Rate on Teen Birth Rate and Unemployment</a:t>
            </a:r>
            <a:endParaRPr sz="500">
              <a:solidFill>
                <a:schemeClr val="lt1"/>
              </a:solidFill>
              <a:latin typeface="Montserrat"/>
              <a:ea typeface="Montserrat"/>
              <a:cs typeface="Montserrat"/>
              <a:sym typeface="Montserrat"/>
            </a:endParaRPr>
          </a:p>
        </p:txBody>
      </p:sp>
      <p:graphicFrame>
        <p:nvGraphicFramePr>
          <p:cNvPr id="402" name="Google Shape;402;p46"/>
          <p:cNvGraphicFramePr/>
          <p:nvPr/>
        </p:nvGraphicFramePr>
        <p:xfrm>
          <a:off x="1062663" y="1567475"/>
          <a:ext cx="3000000" cy="3000000"/>
        </p:xfrm>
        <a:graphic>
          <a:graphicData uri="http://schemas.openxmlformats.org/drawingml/2006/table">
            <a:tbl>
              <a:tblPr>
                <a:noFill/>
                <a:tableStyleId>{AE7DA4F7-4FE5-4AA8-9056-C3B374DEAE18}</a:tableStyleId>
              </a:tblPr>
              <a:tblGrid>
                <a:gridCol w="1173275">
                  <a:extLst>
                    <a:ext uri="{9D8B030D-6E8A-4147-A177-3AD203B41FA5}">
                      <a16:colId xmlns:a16="http://schemas.microsoft.com/office/drawing/2014/main" val="20000"/>
                    </a:ext>
                  </a:extLst>
                </a:gridCol>
                <a:gridCol w="1293075">
                  <a:extLst>
                    <a:ext uri="{9D8B030D-6E8A-4147-A177-3AD203B41FA5}">
                      <a16:colId xmlns:a16="http://schemas.microsoft.com/office/drawing/2014/main" val="20001"/>
                    </a:ext>
                  </a:extLst>
                </a:gridCol>
                <a:gridCol w="464175">
                  <a:extLst>
                    <a:ext uri="{9D8B030D-6E8A-4147-A177-3AD203B41FA5}">
                      <a16:colId xmlns:a16="http://schemas.microsoft.com/office/drawing/2014/main" val="20002"/>
                    </a:ext>
                  </a:extLst>
                </a:gridCol>
                <a:gridCol w="1542775">
                  <a:extLst>
                    <a:ext uri="{9D8B030D-6E8A-4147-A177-3AD203B41FA5}">
                      <a16:colId xmlns:a16="http://schemas.microsoft.com/office/drawing/2014/main" val="20003"/>
                    </a:ext>
                  </a:extLst>
                </a:gridCol>
                <a:gridCol w="1003475">
                  <a:extLst>
                    <a:ext uri="{9D8B030D-6E8A-4147-A177-3AD203B41FA5}">
                      <a16:colId xmlns:a16="http://schemas.microsoft.com/office/drawing/2014/main" val="20004"/>
                    </a:ext>
                  </a:extLst>
                </a:gridCol>
                <a:gridCol w="1003475">
                  <a:extLst>
                    <a:ext uri="{9D8B030D-6E8A-4147-A177-3AD203B41FA5}">
                      <a16:colId xmlns:a16="http://schemas.microsoft.com/office/drawing/2014/main" val="20005"/>
                    </a:ext>
                  </a:extLst>
                </a:gridCol>
              </a:tblGrid>
              <a:tr h="370625">
                <a:tc>
                  <a:txBody>
                    <a:bodyPr/>
                    <a:lstStyle/>
                    <a:p>
                      <a:pPr marL="0" lvl="0" indent="0" algn="l" rtl="0">
                        <a:spcBef>
                          <a:spcPts val="0"/>
                        </a:spcBef>
                        <a:spcAft>
                          <a:spcPts val="0"/>
                        </a:spcAft>
                        <a:buNone/>
                      </a:pPr>
                      <a:r>
                        <a:rPr lang="en" sz="1100">
                          <a:solidFill>
                            <a:srgbClr val="00FFFF"/>
                          </a:solidFill>
                        </a:rPr>
                        <a:t>Model</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OLS, Non-Robust</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00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R-Square</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0.77</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272625">
                <a:tc>
                  <a:txBody>
                    <a:bodyPr/>
                    <a:lstStyle/>
                    <a:p>
                      <a:pPr marL="0" lvl="0" indent="0" algn="l" rtl="0">
                        <a:spcBef>
                          <a:spcPts val="0"/>
                        </a:spcBef>
                        <a:spcAft>
                          <a:spcPts val="0"/>
                        </a:spcAft>
                        <a:buNone/>
                      </a:pPr>
                      <a:r>
                        <a:rPr lang="en" sz="1100">
                          <a:solidFill>
                            <a:srgbClr val="00FFFF"/>
                          </a:solidFill>
                        </a:rPr>
                        <a:t>Obs</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77</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00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00FF00"/>
                      </a:solidFill>
                      <a:prstDash val="solid"/>
                      <a:round/>
                      <a:headEnd type="none" w="sm" len="sm"/>
                      <a:tailEnd type="none" w="sm" len="sm"/>
                    </a:lnL>
                    <a:lnR w="9525" cap="flat" cmpd="sng">
                      <a:solidFill>
                        <a:srgbClr val="00FF00"/>
                      </a:solidFill>
                      <a:prstDash val="solid"/>
                      <a:round/>
                      <a:headEnd type="none" w="sm" len="sm"/>
                      <a:tailEnd type="none" w="sm" len="sm"/>
                    </a:lnR>
                    <a:lnT w="9525" cap="flat" cmpd="sng">
                      <a:solidFill>
                        <a:srgbClr val="00FF00"/>
                      </a:solidFill>
                      <a:prstDash val="solid"/>
                      <a:round/>
                      <a:headEnd type="none" w="sm" len="sm"/>
                      <a:tailEnd type="none" w="sm" len="sm"/>
                    </a:lnT>
                    <a:lnB w="9525" cap="flat" cmpd="sng">
                      <a:solidFill>
                        <a:srgbClr val="00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Adj R-Square</a:t>
                      </a:r>
                      <a:endParaRPr sz="1100">
                        <a:solidFill>
                          <a:srgbClr val="00FFFF"/>
                        </a:solidFill>
                      </a:endParaRPr>
                    </a:p>
                  </a:txBody>
                  <a:tcPr marL="91425" marR="91425" marT="91425" marB="91425">
                    <a:lnL w="9525" cap="flat" cmpd="sng">
                      <a:solidFill>
                        <a:srgbClr val="00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0.76</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272625">
                <a:tc>
                  <a:txBody>
                    <a:bodyPr/>
                    <a:lstStyle/>
                    <a:p>
                      <a:pPr marL="0" lvl="0" indent="0" algn="l" rtl="0">
                        <a:spcBef>
                          <a:spcPts val="0"/>
                        </a:spcBef>
                        <a:spcAft>
                          <a:spcPts val="0"/>
                        </a:spcAft>
                        <a:buNone/>
                      </a:pPr>
                      <a:r>
                        <a:rPr lang="en" sz="1100">
                          <a:solidFill>
                            <a:srgbClr val="00FFFF"/>
                          </a:solidFill>
                        </a:rPr>
                        <a:t>Df residual</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74</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00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F</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122.70</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272625">
                <a:tc>
                  <a:txBody>
                    <a:bodyPr/>
                    <a:lstStyle/>
                    <a:p>
                      <a:pPr marL="0" lvl="0" indent="0" algn="l" rtl="0">
                        <a:spcBef>
                          <a:spcPts val="0"/>
                        </a:spcBef>
                        <a:spcAft>
                          <a:spcPts val="0"/>
                        </a:spcAft>
                        <a:buNone/>
                      </a:pPr>
                      <a:r>
                        <a:rPr lang="en" sz="1100">
                          <a:solidFill>
                            <a:srgbClr val="00FFFF"/>
                          </a:solidFill>
                        </a:rPr>
                        <a:t>Df model</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2</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p value</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0.000</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436150">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r h="436150">
                <a:tc>
                  <a:txBody>
                    <a:bodyPr/>
                    <a:lstStyle/>
                    <a:p>
                      <a:pPr marL="0" lvl="0" indent="0" algn="l" rtl="0">
                        <a:spcBef>
                          <a:spcPts val="0"/>
                        </a:spcBef>
                        <a:spcAft>
                          <a:spcPts val="0"/>
                        </a:spcAft>
                        <a:buNone/>
                      </a:pPr>
                      <a:r>
                        <a:rPr lang="en" sz="1100">
                          <a:solidFill>
                            <a:srgbClr val="00FFFF"/>
                          </a:solidFill>
                        </a:rPr>
                        <a:t>Equation</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Coefficient</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Standard Error</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T statistic</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p value</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5"/>
                  </a:ext>
                </a:extLst>
              </a:tr>
              <a:tr h="272625">
                <a:tc>
                  <a:txBody>
                    <a:bodyPr/>
                    <a:lstStyle/>
                    <a:p>
                      <a:pPr marL="0" lvl="0" indent="0" algn="l" rtl="0">
                        <a:spcBef>
                          <a:spcPts val="0"/>
                        </a:spcBef>
                        <a:spcAft>
                          <a:spcPts val="0"/>
                        </a:spcAft>
                        <a:buNone/>
                      </a:pPr>
                      <a:r>
                        <a:rPr lang="en" sz="1100">
                          <a:solidFill>
                            <a:srgbClr val="00FFFF"/>
                          </a:solidFill>
                        </a:rPr>
                        <a:t>Constant</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 0.7939</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0.124</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 6.41</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0.000</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6"/>
                  </a:ext>
                </a:extLst>
              </a:tr>
              <a:tr h="272625">
                <a:tc>
                  <a:txBody>
                    <a:bodyPr/>
                    <a:lstStyle/>
                    <a:p>
                      <a:pPr marL="0" lvl="0" indent="0" algn="l" rtl="0">
                        <a:spcBef>
                          <a:spcPts val="0"/>
                        </a:spcBef>
                        <a:spcAft>
                          <a:spcPts val="0"/>
                        </a:spcAft>
                        <a:buNone/>
                      </a:pPr>
                      <a:r>
                        <a:rPr lang="en" sz="1100">
                          <a:solidFill>
                            <a:srgbClr val="00FFFF"/>
                          </a:solidFill>
                        </a:rPr>
                        <a:t>Teen Birth Rate</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 0.0189</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0.003</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 6.67</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0.000</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7"/>
                  </a:ext>
                </a:extLst>
              </a:tr>
              <a:tr h="272625">
                <a:tc>
                  <a:txBody>
                    <a:bodyPr/>
                    <a:lstStyle/>
                    <a:p>
                      <a:pPr marL="0" lvl="0" indent="0" algn="l" rtl="0">
                        <a:spcBef>
                          <a:spcPts val="0"/>
                        </a:spcBef>
                        <a:spcAft>
                          <a:spcPts val="0"/>
                        </a:spcAft>
                        <a:buNone/>
                      </a:pPr>
                      <a:r>
                        <a:rPr lang="en" sz="1100">
                          <a:solidFill>
                            <a:srgbClr val="00FFFF"/>
                          </a:solidFill>
                        </a:rPr>
                        <a:t>Unemployment</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 0.0587</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0.011</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 5.19</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00FFFF"/>
                          </a:solidFill>
                        </a:rPr>
                        <a:t>0.000</a:t>
                      </a:r>
                      <a:endParaRPr sz="1100">
                        <a:solidFill>
                          <a:srgbClr val="00FFFF"/>
                        </a:solidFill>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7"/>
          <p:cNvSpPr txBox="1">
            <a:spLocks noGrp="1"/>
          </p:cNvSpPr>
          <p:nvPr>
            <p:ph type="title"/>
          </p:nvPr>
        </p:nvSpPr>
        <p:spPr>
          <a:xfrm>
            <a:off x="728225" y="4237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Multiple Regression Results: </a:t>
            </a:r>
            <a:endParaRPr/>
          </a:p>
          <a:p>
            <a:pPr marL="0" lvl="0" indent="0" algn="ctr" rtl="0">
              <a:spcBef>
                <a:spcPts val="0"/>
              </a:spcBef>
              <a:spcAft>
                <a:spcPts val="0"/>
              </a:spcAft>
              <a:buNone/>
            </a:pPr>
            <a:r>
              <a:rPr lang="en"/>
              <a:t>Log Units</a:t>
            </a:r>
            <a:endParaRPr/>
          </a:p>
        </p:txBody>
      </p:sp>
      <p:pic>
        <p:nvPicPr>
          <p:cNvPr id="408" name="Google Shape;408;p47"/>
          <p:cNvPicPr preferRelativeResize="0"/>
          <p:nvPr/>
        </p:nvPicPr>
        <p:blipFill>
          <a:blip r:embed="rId3">
            <a:alphaModFix/>
          </a:blip>
          <a:stretch>
            <a:fillRect/>
          </a:stretch>
        </p:blipFill>
        <p:spPr>
          <a:xfrm>
            <a:off x="2529700" y="1488125"/>
            <a:ext cx="3435950" cy="3422201"/>
          </a:xfrm>
          <a:prstGeom prst="rect">
            <a:avLst/>
          </a:prstGeom>
          <a:noFill/>
          <a:ln>
            <a:noFill/>
          </a:ln>
        </p:spPr>
      </p:pic>
      <p:sp>
        <p:nvSpPr>
          <p:cNvPr id="409" name="Google Shape;409;p47"/>
          <p:cNvSpPr txBox="1"/>
          <p:nvPr/>
        </p:nvSpPr>
        <p:spPr>
          <a:xfrm>
            <a:off x="670825" y="1739500"/>
            <a:ext cx="8699100" cy="1987500"/>
          </a:xfrm>
          <a:prstGeom prst="rect">
            <a:avLst/>
          </a:prstGeom>
          <a:noFill/>
          <a:ln>
            <a:noFill/>
          </a:ln>
        </p:spPr>
        <p:txBody>
          <a:bodyPr spcFirstLastPara="1" wrap="square" lIns="91425" tIns="91425" rIns="91425" bIns="91425" anchor="t" anchorCtr="0">
            <a:noAutofit/>
          </a:bodyPr>
          <a:lstStyle/>
          <a:p>
            <a:pPr marL="1371600" lvl="0" indent="457200" algn="l" rtl="0">
              <a:spcBef>
                <a:spcPts val="0"/>
              </a:spcBef>
              <a:spcAft>
                <a:spcPts val="0"/>
              </a:spcAft>
              <a:buNone/>
            </a:pPr>
            <a:r>
              <a:rPr lang="en" sz="1000" b="1">
                <a:solidFill>
                  <a:srgbClr val="FF0000"/>
                </a:solidFill>
                <a:latin typeface="Lato"/>
                <a:ea typeface="Lato"/>
                <a:cs typeface="Lato"/>
                <a:sym typeface="Lato"/>
              </a:rPr>
              <a:t>Predicted_homicide_rate = 0.7939 + 0.0189(t) + 0.0587(u)</a:t>
            </a:r>
            <a:endParaRPr sz="1000" b="1">
              <a:solidFill>
                <a:srgbClr val="FF0000"/>
              </a:solidFill>
              <a:latin typeface="Lato"/>
              <a:ea typeface="Lato"/>
              <a:cs typeface="Lato"/>
              <a:sym typeface="Lato"/>
            </a:endParaRPr>
          </a:p>
          <a:p>
            <a:pPr marL="0" lvl="0" indent="0" algn="l" rtl="0">
              <a:spcBef>
                <a:spcPts val="0"/>
              </a:spcBef>
              <a:spcAft>
                <a:spcPts val="0"/>
              </a:spcAft>
              <a:buNone/>
            </a:pPr>
            <a:r>
              <a:rPr lang="en" sz="1200">
                <a:solidFill>
                  <a:srgbClr val="00FF00"/>
                </a:solidFill>
                <a:latin typeface="Lato"/>
                <a:ea typeface="Lato"/>
                <a:cs typeface="Lato"/>
                <a:sym typeface="Lato"/>
              </a:rPr>
              <a:t>		</a:t>
            </a:r>
            <a:endParaRPr sz="1200">
              <a:solidFill>
                <a:srgbClr val="00FF00"/>
              </a:solidFill>
              <a:latin typeface="Lato"/>
              <a:ea typeface="Lato"/>
              <a:cs typeface="Lato"/>
              <a:sym typeface="Lato"/>
            </a:endParaRPr>
          </a:p>
          <a:p>
            <a:pPr marL="0" lvl="0" indent="0" algn="l" rtl="0">
              <a:spcBef>
                <a:spcPts val="0"/>
              </a:spcBef>
              <a:spcAft>
                <a:spcPts val="0"/>
              </a:spcAft>
              <a:buNone/>
            </a:pPr>
            <a:endParaRPr sz="1200">
              <a:solidFill>
                <a:srgbClr val="00FF00"/>
              </a:solidFill>
              <a:latin typeface="Lato"/>
              <a:ea typeface="Lato"/>
              <a:cs typeface="Lato"/>
              <a:sym typeface="Lato"/>
            </a:endParaRPr>
          </a:p>
          <a:p>
            <a:pPr marL="0" lvl="0" indent="0" algn="l" rtl="0">
              <a:spcBef>
                <a:spcPts val="0"/>
              </a:spcBef>
              <a:spcAft>
                <a:spcPts val="0"/>
              </a:spcAft>
              <a:buNone/>
            </a:pPr>
            <a:r>
              <a:rPr lang="en" sz="1200">
                <a:solidFill>
                  <a:srgbClr val="00FF00"/>
                </a:solidFill>
                <a:latin typeface="Lato"/>
                <a:ea typeface="Lato"/>
                <a:cs typeface="Lato"/>
                <a:sym typeface="Lato"/>
              </a:rPr>
              <a:t>			</a:t>
            </a:r>
            <a:endParaRPr sz="1200">
              <a:solidFill>
                <a:srgbClr val="FF0000"/>
              </a:solidFill>
              <a:latin typeface="Lato"/>
              <a:ea typeface="Lato"/>
              <a:cs typeface="Lato"/>
              <a:sym typeface="Lato"/>
            </a:endParaRPr>
          </a:p>
        </p:txBody>
      </p:sp>
      <p:sp>
        <p:nvSpPr>
          <p:cNvPr id="410" name="Google Shape;410;p47"/>
          <p:cNvSpPr txBox="1"/>
          <p:nvPr/>
        </p:nvSpPr>
        <p:spPr>
          <a:xfrm>
            <a:off x="3039000" y="4434400"/>
            <a:ext cx="30660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0000"/>
                </a:solidFill>
                <a:latin typeface="Lato"/>
                <a:ea typeface="Lato"/>
                <a:cs typeface="Lato"/>
                <a:sym typeface="Lato"/>
              </a:rPr>
              <a:t>F = 122.70, p &lt; .001, R_squared = 0.77</a:t>
            </a:r>
            <a:endParaRPr sz="1000" b="1">
              <a:solidFill>
                <a:srgbClr val="FF0000"/>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Chicago Neighborhood Public Health Data</a:t>
            </a:r>
            <a:endParaRPr/>
          </a:p>
        </p:txBody>
      </p:sp>
      <p:sp>
        <p:nvSpPr>
          <p:cNvPr id="416" name="Google Shape;416;p48"/>
          <p:cNvSpPr txBox="1">
            <a:spLocks noGrp="1"/>
          </p:cNvSpPr>
          <p:nvPr>
            <p:ph type="body" idx="1"/>
          </p:nvPr>
        </p:nvSpPr>
        <p:spPr>
          <a:xfrm>
            <a:off x="1158200" y="967475"/>
            <a:ext cx="7038900" cy="3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collected by the Chicago Department of Public Health (CDPH) from 2005 to 2011 (“Neighborhood_Health.csv”)</a:t>
            </a:r>
            <a:endParaRPr/>
          </a:p>
          <a:p>
            <a:pPr marL="457200" lvl="0" indent="-311150" algn="l" rtl="0">
              <a:lnSpc>
                <a:spcPct val="200000"/>
              </a:lnSpc>
              <a:spcBef>
                <a:spcPts val="1600"/>
              </a:spcBef>
              <a:spcAft>
                <a:spcPts val="0"/>
              </a:spcAft>
              <a:buSzPts val="1300"/>
              <a:buChar char="❖"/>
            </a:pPr>
            <a:r>
              <a:rPr lang="en"/>
              <a:t>77 cases (one for each neighborhood)</a:t>
            </a:r>
            <a:endParaRPr/>
          </a:p>
          <a:p>
            <a:pPr marL="457200" lvl="0" indent="-311150" algn="l" rtl="0">
              <a:lnSpc>
                <a:spcPct val="200000"/>
              </a:lnSpc>
              <a:spcBef>
                <a:spcPts val="0"/>
              </a:spcBef>
              <a:spcAft>
                <a:spcPts val="0"/>
              </a:spcAft>
              <a:buSzPts val="1300"/>
              <a:buChar char="❖"/>
            </a:pPr>
            <a:r>
              <a:rPr lang="en"/>
              <a:t>27 indicators of public health significance by Chicago community area</a:t>
            </a:r>
            <a:endParaRPr/>
          </a:p>
          <a:p>
            <a:pPr marL="457200" lvl="0" indent="-311150" algn="l" rtl="0">
              <a:lnSpc>
                <a:spcPct val="200000"/>
              </a:lnSpc>
              <a:spcBef>
                <a:spcPts val="0"/>
              </a:spcBef>
              <a:spcAft>
                <a:spcPts val="0"/>
              </a:spcAft>
              <a:buSzPts val="1300"/>
              <a:buChar char="❖"/>
            </a:pPr>
            <a:r>
              <a:rPr lang="en"/>
              <a:t>The indicators are rates, percents, or other measures related to natality, mortality, infectious disease, lead poisoning, and economic status. </a:t>
            </a:r>
            <a:endParaRPr/>
          </a:p>
          <a:p>
            <a:pPr marL="457200" lvl="0" indent="-311150" algn="l" rtl="0">
              <a:lnSpc>
                <a:spcPct val="200000"/>
              </a:lnSpc>
              <a:spcBef>
                <a:spcPts val="0"/>
              </a:spcBef>
              <a:spcAft>
                <a:spcPts val="0"/>
              </a:spcAft>
              <a:buSzPts val="1300"/>
              <a:buChar char="❖"/>
            </a:pPr>
            <a:r>
              <a:rPr lang="en"/>
              <a:t>Measures include teen birth rate , unemployment rate, and homicide rate</a:t>
            </a:r>
            <a:endParaRPr/>
          </a:p>
          <a:p>
            <a:pPr marL="91440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307500" y="3138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Chicago Neighborhood Public Health Data (Continued)</a:t>
            </a:r>
            <a:endParaRPr/>
          </a:p>
          <a:p>
            <a:pPr marL="0" lvl="0" indent="0" algn="ctr" rtl="0">
              <a:spcBef>
                <a:spcPts val="0"/>
              </a:spcBef>
              <a:spcAft>
                <a:spcPts val="0"/>
              </a:spcAft>
              <a:buNone/>
            </a:pPr>
            <a:endParaRPr/>
          </a:p>
        </p:txBody>
      </p:sp>
      <p:sp>
        <p:nvSpPr>
          <p:cNvPr id="422" name="Google Shape;422;p49"/>
          <p:cNvSpPr txBox="1">
            <a:spLocks noGrp="1"/>
          </p:cNvSpPr>
          <p:nvPr>
            <p:ph type="body" idx="1"/>
          </p:nvPr>
        </p:nvSpPr>
        <p:spPr>
          <a:xfrm>
            <a:off x="1104625" y="1181775"/>
            <a:ext cx="7038900" cy="33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Homicide rate:</a:t>
            </a:r>
            <a:r>
              <a:rPr lang="en"/>
              <a:t> The homicide rate is the age-adjusted rate per 100,000 people in a specific neighborhood . The age-adjusted rate is a rate that controls for the effects of differences in population age distributions. The age-specific rate is the number of events (e.g., homicides) occurring among residents within a particular age range in a specified geographic area divided by the total population within the same age range for the same geographic area for a specified time period. The age-adjusted rate is the weighted average of the age-specific rates observed in a population, with the weights derived from the age distribution of an external population standard, such as the U.S. 2000 standard population.</a:t>
            </a:r>
            <a:endParaRPr/>
          </a:p>
          <a:p>
            <a:pPr marL="0" lvl="0" indent="0" algn="l" rtl="0">
              <a:spcBef>
                <a:spcPts val="1600"/>
              </a:spcBef>
              <a:spcAft>
                <a:spcPts val="0"/>
              </a:spcAft>
              <a:buNone/>
            </a:pPr>
            <a:r>
              <a:rPr lang="en" u="sng"/>
              <a:t>Teen birth rate</a:t>
            </a:r>
            <a:r>
              <a:rPr lang="en"/>
              <a:t>: Is the rate of females (per 1,000 females)  between aged 15 and 19 who had births.</a:t>
            </a:r>
            <a:endParaRPr/>
          </a:p>
          <a:p>
            <a:pPr marL="0" lvl="0" indent="0" algn="l" rtl="0">
              <a:spcBef>
                <a:spcPts val="1600"/>
              </a:spcBef>
              <a:spcAft>
                <a:spcPts val="0"/>
              </a:spcAft>
              <a:buNone/>
            </a:pPr>
            <a:r>
              <a:rPr lang="en" u="sng"/>
              <a:t>Unemployment</a:t>
            </a:r>
            <a:r>
              <a:rPr lang="en"/>
              <a:t>: Percent of persons in labor force aged 16 years and older.</a:t>
            </a:r>
            <a:endParaRPr/>
          </a:p>
          <a:p>
            <a:pPr marL="0" lvl="0" indent="0" algn="l" rtl="0">
              <a:spcBef>
                <a:spcPts val="1600"/>
              </a:spcBef>
              <a:spcAft>
                <a:spcPts val="1600"/>
              </a:spcAft>
              <a:buNone/>
            </a:pPr>
            <a:r>
              <a:rPr lang="en"/>
              <a:t>For more information see “Neighborhood_Health.pdf.”</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Chicago Crime Data</a:t>
            </a:r>
            <a:endParaRPr/>
          </a:p>
        </p:txBody>
      </p:sp>
      <p:sp>
        <p:nvSpPr>
          <p:cNvPr id="428" name="Google Shape;428;p50"/>
          <p:cNvSpPr txBox="1">
            <a:spLocks noGrp="1"/>
          </p:cNvSpPr>
          <p:nvPr>
            <p:ph type="body" idx="1"/>
          </p:nvPr>
        </p:nvSpPr>
        <p:spPr>
          <a:xfrm>
            <a:off x="664375" y="1567550"/>
            <a:ext cx="82830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7,153,912 cases (Chicago Data Portal)</a:t>
            </a:r>
            <a:endParaRPr/>
          </a:p>
          <a:p>
            <a:pPr marL="0" lvl="0" indent="0" algn="l" rtl="0">
              <a:spcBef>
                <a:spcPts val="1600"/>
              </a:spcBef>
              <a:spcAft>
                <a:spcPts val="0"/>
              </a:spcAft>
              <a:buNone/>
            </a:pPr>
            <a:r>
              <a:rPr lang="en"/>
              <a:t>Data were collected from 2001 to April 2020</a:t>
            </a:r>
            <a:endParaRPr/>
          </a:p>
          <a:p>
            <a:pPr marL="0" lvl="0" indent="0" algn="l" rtl="0">
              <a:spcBef>
                <a:spcPts val="1600"/>
              </a:spcBef>
              <a:spcAft>
                <a:spcPts val="0"/>
              </a:spcAft>
              <a:buNone/>
            </a:pPr>
            <a:r>
              <a:rPr lang="en"/>
              <a:t>Columns:</a:t>
            </a:r>
            <a:endParaRPr/>
          </a:p>
          <a:p>
            <a:pPr marL="457200" lvl="0" indent="0" algn="l" rtl="0">
              <a:spcBef>
                <a:spcPts val="1600"/>
              </a:spcBef>
              <a:spcAft>
                <a:spcPts val="0"/>
              </a:spcAft>
              <a:buNone/>
            </a:pPr>
            <a:r>
              <a:rPr lang="en"/>
              <a:t>Index(['ID', 'Case Number', 'Date', 'Block', 'IUCR', 'Primary Type',</a:t>
            </a:r>
            <a:endParaRPr/>
          </a:p>
          <a:p>
            <a:pPr marL="457200" lvl="0" indent="0" algn="l" rtl="0">
              <a:spcBef>
                <a:spcPts val="1600"/>
              </a:spcBef>
              <a:spcAft>
                <a:spcPts val="0"/>
              </a:spcAft>
              <a:buNone/>
            </a:pPr>
            <a:r>
              <a:rPr lang="en"/>
              <a:t>       'Description', 'Location Description', 'Arrest', 'Domestic', 'Beat',</a:t>
            </a:r>
            <a:endParaRPr/>
          </a:p>
          <a:p>
            <a:pPr marL="457200" lvl="0" indent="0" algn="l" rtl="0">
              <a:spcBef>
                <a:spcPts val="1600"/>
              </a:spcBef>
              <a:spcAft>
                <a:spcPts val="0"/>
              </a:spcAft>
              <a:buNone/>
            </a:pPr>
            <a:r>
              <a:rPr lang="en"/>
              <a:t>       'District', 'Ward', 'Community Area', 'FBI Code', 'X Coordinate',</a:t>
            </a:r>
            <a:endParaRPr/>
          </a:p>
          <a:p>
            <a:pPr marL="457200" lvl="0" indent="0" algn="l" rtl="0">
              <a:spcBef>
                <a:spcPts val="1600"/>
              </a:spcBef>
              <a:spcAft>
                <a:spcPts val="0"/>
              </a:spcAft>
              <a:buNone/>
            </a:pPr>
            <a:r>
              <a:rPr lang="en"/>
              <a:t>       'Y Coordinate', 'Year', 'Updated On', 'Latitude', 'Longitude', 'Location'],</a:t>
            </a: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1"/>
        <p:cNvGrpSpPr/>
        <p:nvPr/>
      </p:nvGrpSpPr>
      <p:grpSpPr>
        <a:xfrm>
          <a:off x="0" y="0"/>
          <a:ext cx="0" cy="0"/>
          <a:chOff x="0" y="0"/>
          <a:chExt cx="0" cy="0"/>
        </a:xfrm>
      </p:grpSpPr>
      <p:pic>
        <p:nvPicPr>
          <p:cNvPr id="172" name="Google Shape;172;p16"/>
          <p:cNvPicPr preferRelativeResize="0"/>
          <p:nvPr/>
        </p:nvPicPr>
        <p:blipFill>
          <a:blip r:embed="rId3">
            <a:alphaModFix/>
          </a:blip>
          <a:stretch>
            <a:fillRect/>
          </a:stretch>
        </p:blipFill>
        <p:spPr>
          <a:xfrm>
            <a:off x="6851425" y="2807503"/>
            <a:ext cx="2025076" cy="797586"/>
          </a:xfrm>
          <a:prstGeom prst="rect">
            <a:avLst/>
          </a:prstGeom>
          <a:noFill/>
          <a:ln>
            <a:noFill/>
          </a:ln>
        </p:spPr>
      </p:pic>
      <p:pic>
        <p:nvPicPr>
          <p:cNvPr id="173" name="Google Shape;173;p16"/>
          <p:cNvPicPr preferRelativeResize="0"/>
          <p:nvPr/>
        </p:nvPicPr>
        <p:blipFill>
          <a:blip r:embed="rId4">
            <a:alphaModFix/>
          </a:blip>
          <a:stretch>
            <a:fillRect/>
          </a:stretch>
        </p:blipFill>
        <p:spPr>
          <a:xfrm>
            <a:off x="6821400" y="4136800"/>
            <a:ext cx="2025075" cy="723525"/>
          </a:xfrm>
          <a:prstGeom prst="rect">
            <a:avLst/>
          </a:prstGeom>
          <a:noFill/>
          <a:ln>
            <a:noFill/>
          </a:ln>
        </p:spPr>
      </p:pic>
      <p:pic>
        <p:nvPicPr>
          <p:cNvPr id="174" name="Google Shape;174;p16"/>
          <p:cNvPicPr preferRelativeResize="0"/>
          <p:nvPr/>
        </p:nvPicPr>
        <p:blipFill>
          <a:blip r:embed="rId5">
            <a:alphaModFix/>
          </a:blip>
          <a:stretch>
            <a:fillRect/>
          </a:stretch>
        </p:blipFill>
        <p:spPr>
          <a:xfrm>
            <a:off x="413825" y="4113600"/>
            <a:ext cx="2090975" cy="723521"/>
          </a:xfrm>
          <a:prstGeom prst="rect">
            <a:avLst/>
          </a:prstGeom>
          <a:noFill/>
          <a:ln>
            <a:noFill/>
          </a:ln>
        </p:spPr>
      </p:pic>
      <p:pic>
        <p:nvPicPr>
          <p:cNvPr id="175" name="Google Shape;175;p16"/>
          <p:cNvPicPr preferRelativeResize="0"/>
          <p:nvPr/>
        </p:nvPicPr>
        <p:blipFill>
          <a:blip r:embed="rId6">
            <a:alphaModFix/>
          </a:blip>
          <a:stretch>
            <a:fillRect/>
          </a:stretch>
        </p:blipFill>
        <p:spPr>
          <a:xfrm>
            <a:off x="6818475" y="1364025"/>
            <a:ext cx="2090975" cy="693403"/>
          </a:xfrm>
          <a:prstGeom prst="rect">
            <a:avLst/>
          </a:prstGeom>
          <a:noFill/>
          <a:ln>
            <a:noFill/>
          </a:ln>
        </p:spPr>
      </p:pic>
      <p:sp>
        <p:nvSpPr>
          <p:cNvPr id="176" name="Google Shape;176;p16"/>
          <p:cNvSpPr txBox="1"/>
          <p:nvPr/>
        </p:nvSpPr>
        <p:spPr>
          <a:xfrm>
            <a:off x="1088925" y="4724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CleanUp and Import: Summary</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graphicFrame>
        <p:nvGraphicFramePr>
          <p:cNvPr id="177" name="Google Shape;177;p16"/>
          <p:cNvGraphicFramePr/>
          <p:nvPr/>
        </p:nvGraphicFramePr>
        <p:xfrm>
          <a:off x="3070188" y="1364025"/>
          <a:ext cx="3000000" cy="3000000"/>
        </p:xfrm>
        <a:graphic>
          <a:graphicData uri="http://schemas.openxmlformats.org/drawingml/2006/table">
            <a:tbl>
              <a:tblPr>
                <a:noFill/>
                <a:tableStyleId>{AE7DA4F7-4FE5-4AA8-9056-C3B374DEAE18}</a:tableStyleId>
              </a:tblPr>
              <a:tblGrid>
                <a:gridCol w="3185800">
                  <a:extLst>
                    <a:ext uri="{9D8B030D-6E8A-4147-A177-3AD203B41FA5}">
                      <a16:colId xmlns:a16="http://schemas.microsoft.com/office/drawing/2014/main" val="20000"/>
                    </a:ext>
                  </a:extLst>
                </a:gridCol>
              </a:tblGrid>
              <a:tr h="370350">
                <a:tc>
                  <a:txBody>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DataSet Description</a:t>
                      </a:r>
                      <a:endParaRPr sz="1200" b="1">
                        <a:solidFill>
                          <a:schemeClr val="lt1"/>
                        </a:solidFill>
                        <a:latin typeface="Montserrat"/>
                        <a:ea typeface="Montserrat"/>
                        <a:cs typeface="Montserrat"/>
                        <a:sym typeface="Montserrat"/>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39175">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79 US big cities with murder statistics</a:t>
                      </a:r>
                      <a:endParaRPr sz="1200">
                        <a:solidFill>
                          <a:schemeClr val="lt1"/>
                        </a:solidFill>
                        <a:latin typeface="Montserrat"/>
                        <a:ea typeface="Montserrat"/>
                        <a:cs typeface="Montserrat"/>
                        <a:sym typeface="Montserrat"/>
                      </a:endParaRPr>
                    </a:p>
                  </a:txBody>
                  <a:tcPr marL="91425" marR="91425" marT="91425" marB="91425">
                    <a:lnT w="9525" cap="flat" cmpd="sng">
                      <a:solidFill>
                        <a:srgbClr val="FFFFFF"/>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788 US major cities over 50k population</a:t>
                      </a:r>
                      <a:endParaRPr sz="1200">
                        <a:solidFill>
                          <a:schemeClr val="lt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Economic indicators across US States</a:t>
                      </a:r>
                      <a:endParaRPr sz="12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US States Crime Statistics (Violence and Property Crime)</a:t>
                      </a:r>
                      <a:endParaRPr sz="12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Leading Deaths Causes across US States</a:t>
                      </a:r>
                      <a:endParaRPr sz="12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200">
                          <a:solidFill>
                            <a:schemeClr val="lt1"/>
                          </a:solidFill>
                          <a:latin typeface="Montserrat"/>
                          <a:ea typeface="Montserrat"/>
                          <a:cs typeface="Montserrat"/>
                          <a:sym typeface="Montserrat"/>
                        </a:rPr>
                        <a:t>Reported crime (over 7 million cases) and Chicago neighborhood health, birth, and economic factors (77 cases)</a:t>
                      </a:r>
                      <a:endParaRPr sz="16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6"/>
                  </a:ext>
                </a:extLst>
              </a:tr>
              <a:tr h="365725">
                <a:tc>
                  <a:txBody>
                    <a:bodyPr/>
                    <a:lstStyle/>
                    <a:p>
                      <a:endParaRPr lang="en-US"/>
                    </a:p>
                  </a:txBody>
                  <a:tcPr/>
                </a:tc>
                <a:extLst>
                  <a:ext uri="{0D108BD9-81ED-4DB2-BD59-A6C34878D82A}">
                    <a16:rowId xmlns:a16="http://schemas.microsoft.com/office/drawing/2014/main" val="10007"/>
                  </a:ext>
                </a:extLst>
              </a:tr>
            </a:tbl>
          </a:graphicData>
        </a:graphic>
      </p:graphicFrame>
      <p:pic>
        <p:nvPicPr>
          <p:cNvPr id="178" name="Google Shape;178;p16"/>
          <p:cNvPicPr preferRelativeResize="0"/>
          <p:nvPr/>
        </p:nvPicPr>
        <p:blipFill>
          <a:blip r:embed="rId7">
            <a:alphaModFix/>
          </a:blip>
          <a:stretch>
            <a:fillRect/>
          </a:stretch>
        </p:blipFill>
        <p:spPr>
          <a:xfrm>
            <a:off x="1079300" y="3042937"/>
            <a:ext cx="1429050" cy="800288"/>
          </a:xfrm>
          <a:prstGeom prst="rect">
            <a:avLst/>
          </a:prstGeom>
          <a:noFill/>
          <a:ln>
            <a:noFill/>
          </a:ln>
        </p:spPr>
      </p:pic>
      <p:pic>
        <p:nvPicPr>
          <p:cNvPr id="179" name="Google Shape;179;p16"/>
          <p:cNvPicPr preferRelativeResize="0"/>
          <p:nvPr/>
        </p:nvPicPr>
        <p:blipFill>
          <a:blip r:embed="rId8">
            <a:alphaModFix/>
          </a:blip>
          <a:stretch>
            <a:fillRect/>
          </a:stretch>
        </p:blipFill>
        <p:spPr>
          <a:xfrm>
            <a:off x="1078679" y="1364026"/>
            <a:ext cx="1429037" cy="797600"/>
          </a:xfrm>
          <a:prstGeom prst="rect">
            <a:avLst/>
          </a:prstGeom>
          <a:noFill/>
          <a:ln>
            <a:noFill/>
          </a:ln>
        </p:spPr>
      </p:pic>
      <p:cxnSp>
        <p:nvCxnSpPr>
          <p:cNvPr id="180" name="Google Shape;180;p16"/>
          <p:cNvCxnSpPr>
            <a:stCxn id="179" idx="3"/>
          </p:cNvCxnSpPr>
          <p:nvPr/>
        </p:nvCxnSpPr>
        <p:spPr>
          <a:xfrm>
            <a:off x="2507716" y="1762826"/>
            <a:ext cx="560700" cy="213000"/>
          </a:xfrm>
          <a:prstGeom prst="straightConnector1">
            <a:avLst/>
          </a:prstGeom>
          <a:noFill/>
          <a:ln w="9525" cap="flat" cmpd="sng">
            <a:solidFill>
              <a:schemeClr val="dk2"/>
            </a:solidFill>
            <a:prstDash val="solid"/>
            <a:round/>
            <a:headEnd type="none" w="med" len="med"/>
            <a:tailEnd type="triangle" w="med" len="med"/>
          </a:ln>
        </p:spPr>
      </p:cxnSp>
      <p:cxnSp>
        <p:nvCxnSpPr>
          <p:cNvPr id="181" name="Google Shape;181;p16"/>
          <p:cNvCxnSpPr>
            <a:stCxn id="179" idx="3"/>
          </p:cNvCxnSpPr>
          <p:nvPr/>
        </p:nvCxnSpPr>
        <p:spPr>
          <a:xfrm>
            <a:off x="2507716" y="1762826"/>
            <a:ext cx="549600" cy="7536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16"/>
          <p:cNvCxnSpPr>
            <a:stCxn id="175" idx="1"/>
          </p:cNvCxnSpPr>
          <p:nvPr/>
        </p:nvCxnSpPr>
        <p:spPr>
          <a:xfrm flipH="1">
            <a:off x="6258375" y="1710727"/>
            <a:ext cx="560100" cy="220800"/>
          </a:xfrm>
          <a:prstGeom prst="straightConnector1">
            <a:avLst/>
          </a:prstGeom>
          <a:noFill/>
          <a:ln w="9525" cap="flat" cmpd="sng">
            <a:solidFill>
              <a:schemeClr val="dk2"/>
            </a:solidFill>
            <a:prstDash val="solid"/>
            <a:round/>
            <a:headEnd type="none" w="med" len="med"/>
            <a:tailEnd type="triangle" w="med" len="med"/>
          </a:ln>
        </p:spPr>
      </p:cxnSp>
      <p:cxnSp>
        <p:nvCxnSpPr>
          <p:cNvPr id="183" name="Google Shape;183;p16"/>
          <p:cNvCxnSpPr>
            <a:stCxn id="172" idx="1"/>
          </p:cNvCxnSpPr>
          <p:nvPr/>
        </p:nvCxnSpPr>
        <p:spPr>
          <a:xfrm rot="10800000">
            <a:off x="6247525" y="2238195"/>
            <a:ext cx="603900" cy="968100"/>
          </a:xfrm>
          <a:prstGeom prst="straightConnector1">
            <a:avLst/>
          </a:prstGeom>
          <a:noFill/>
          <a:ln w="9525" cap="flat" cmpd="sng">
            <a:solidFill>
              <a:schemeClr val="dk2"/>
            </a:solidFill>
            <a:prstDash val="solid"/>
            <a:round/>
            <a:headEnd type="none" w="med" len="med"/>
            <a:tailEnd type="triangle" w="med" len="med"/>
          </a:ln>
        </p:spPr>
      </p:cxnSp>
      <p:cxnSp>
        <p:nvCxnSpPr>
          <p:cNvPr id="184" name="Google Shape;184;p16"/>
          <p:cNvCxnSpPr>
            <a:stCxn id="172" idx="1"/>
          </p:cNvCxnSpPr>
          <p:nvPr/>
        </p:nvCxnSpPr>
        <p:spPr>
          <a:xfrm rot="10800000">
            <a:off x="6258325" y="2779095"/>
            <a:ext cx="593100" cy="427200"/>
          </a:xfrm>
          <a:prstGeom prst="straightConnector1">
            <a:avLst/>
          </a:prstGeom>
          <a:noFill/>
          <a:ln w="9525" cap="flat" cmpd="sng">
            <a:solidFill>
              <a:schemeClr val="dk2"/>
            </a:solidFill>
            <a:prstDash val="solid"/>
            <a:round/>
            <a:headEnd type="none" w="med" len="med"/>
            <a:tailEnd type="triangle" w="med" len="med"/>
          </a:ln>
        </p:spPr>
      </p:cxnSp>
      <p:cxnSp>
        <p:nvCxnSpPr>
          <p:cNvPr id="185" name="Google Shape;185;p16"/>
          <p:cNvCxnSpPr>
            <a:stCxn id="172" idx="1"/>
          </p:cNvCxnSpPr>
          <p:nvPr/>
        </p:nvCxnSpPr>
        <p:spPr>
          <a:xfrm rot="10800000">
            <a:off x="6236425" y="3187395"/>
            <a:ext cx="615000" cy="18900"/>
          </a:xfrm>
          <a:prstGeom prst="straightConnector1">
            <a:avLst/>
          </a:prstGeom>
          <a:noFill/>
          <a:ln w="9525" cap="flat" cmpd="sng">
            <a:solidFill>
              <a:schemeClr val="dk2"/>
            </a:solidFill>
            <a:prstDash val="solid"/>
            <a:round/>
            <a:headEnd type="none" w="med" len="med"/>
            <a:tailEnd type="triangle" w="med" len="med"/>
          </a:ln>
        </p:spPr>
      </p:cxnSp>
      <p:cxnSp>
        <p:nvCxnSpPr>
          <p:cNvPr id="186" name="Google Shape;186;p16"/>
          <p:cNvCxnSpPr>
            <a:stCxn id="178" idx="3"/>
          </p:cNvCxnSpPr>
          <p:nvPr/>
        </p:nvCxnSpPr>
        <p:spPr>
          <a:xfrm>
            <a:off x="2508350" y="3443082"/>
            <a:ext cx="537900" cy="600"/>
          </a:xfrm>
          <a:prstGeom prst="straightConnector1">
            <a:avLst/>
          </a:prstGeom>
          <a:noFill/>
          <a:ln w="9525" cap="flat" cmpd="sng">
            <a:solidFill>
              <a:schemeClr val="dk2"/>
            </a:solidFill>
            <a:prstDash val="solid"/>
            <a:round/>
            <a:headEnd type="none" w="med" len="med"/>
            <a:tailEnd type="triangle" w="med" len="med"/>
          </a:ln>
        </p:spPr>
      </p:cxnSp>
      <p:cxnSp>
        <p:nvCxnSpPr>
          <p:cNvPr id="187" name="Google Shape;187;p16"/>
          <p:cNvCxnSpPr>
            <a:stCxn id="173" idx="1"/>
          </p:cNvCxnSpPr>
          <p:nvPr/>
        </p:nvCxnSpPr>
        <p:spPr>
          <a:xfrm rot="10800000">
            <a:off x="6280500" y="3821762"/>
            <a:ext cx="540900" cy="676800"/>
          </a:xfrm>
          <a:prstGeom prst="straightConnector1">
            <a:avLst/>
          </a:prstGeom>
          <a:noFill/>
          <a:ln w="9525" cap="flat" cmpd="sng">
            <a:solidFill>
              <a:schemeClr val="dk2"/>
            </a:solidFill>
            <a:prstDash val="solid"/>
            <a:round/>
            <a:headEnd type="none" w="med" len="med"/>
            <a:tailEnd type="triangle" w="med" len="med"/>
          </a:ln>
        </p:spPr>
      </p:cxnSp>
      <p:cxnSp>
        <p:nvCxnSpPr>
          <p:cNvPr id="188" name="Google Shape;188;p16"/>
          <p:cNvCxnSpPr>
            <a:stCxn id="174" idx="3"/>
          </p:cNvCxnSpPr>
          <p:nvPr/>
        </p:nvCxnSpPr>
        <p:spPr>
          <a:xfrm>
            <a:off x="2504800" y="4475360"/>
            <a:ext cx="574800" cy="1860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89;p16"/>
          <p:cNvCxnSpPr>
            <a:stCxn id="178" idx="3"/>
          </p:cNvCxnSpPr>
          <p:nvPr/>
        </p:nvCxnSpPr>
        <p:spPr>
          <a:xfrm>
            <a:off x="2508350" y="3443082"/>
            <a:ext cx="527100" cy="1005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p:cNvGrpSpPr/>
        <p:nvPr/>
      </p:nvGrpSpPr>
      <p:grpSpPr>
        <a:xfrm>
          <a:off x="0" y="0"/>
          <a:ext cx="0" cy="0"/>
          <a:chOff x="0" y="0"/>
          <a:chExt cx="0" cy="0"/>
        </a:xfrm>
      </p:grpSpPr>
      <p:sp>
        <p:nvSpPr>
          <p:cNvPr id="194" name="Google Shape;194;p17"/>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Myth or Reality: Is Chicago the US Crime Capital?</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graphicFrame>
        <p:nvGraphicFramePr>
          <p:cNvPr id="195" name="Google Shape;195;p17"/>
          <p:cNvGraphicFramePr/>
          <p:nvPr/>
        </p:nvGraphicFramePr>
        <p:xfrm>
          <a:off x="6536700" y="1611525"/>
          <a:ext cx="3000000" cy="3000000"/>
        </p:xfrm>
        <a:graphic>
          <a:graphicData uri="http://schemas.openxmlformats.org/drawingml/2006/table">
            <a:tbl>
              <a:tblPr>
                <a:noFill/>
                <a:tableStyleId>{AE7DA4F7-4FE5-4AA8-9056-C3B374DEAE18}</a:tableStyleId>
              </a:tblPr>
              <a:tblGrid>
                <a:gridCol w="1184875">
                  <a:extLst>
                    <a:ext uri="{9D8B030D-6E8A-4147-A177-3AD203B41FA5}">
                      <a16:colId xmlns:a16="http://schemas.microsoft.com/office/drawing/2014/main" val="20000"/>
                    </a:ext>
                  </a:extLst>
                </a:gridCol>
                <a:gridCol w="544050">
                  <a:extLst>
                    <a:ext uri="{9D8B030D-6E8A-4147-A177-3AD203B41FA5}">
                      <a16:colId xmlns:a16="http://schemas.microsoft.com/office/drawing/2014/main" val="20001"/>
                    </a:ext>
                  </a:extLst>
                </a:gridCol>
                <a:gridCol w="567025">
                  <a:extLst>
                    <a:ext uri="{9D8B030D-6E8A-4147-A177-3AD203B41FA5}">
                      <a16:colId xmlns:a16="http://schemas.microsoft.com/office/drawing/2014/main" val="20002"/>
                    </a:ext>
                  </a:extLst>
                </a:gridCol>
              </a:tblGrid>
              <a:tr h="513825">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Top Crime Cities by murders</a:t>
                      </a:r>
                      <a:endParaRPr sz="9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2014</a:t>
                      </a:r>
                      <a:endParaRPr sz="9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2015</a:t>
                      </a:r>
                      <a:endParaRPr sz="9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Chicago</a:t>
                      </a:r>
                      <a:endParaRPr sz="900"/>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411</a:t>
                      </a:r>
                      <a:endParaRPr sz="900"/>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478</a:t>
                      </a:r>
                      <a:endParaRPr sz="900"/>
                    </a:p>
                  </a:txBody>
                  <a:tcPr marL="91425" marR="91425" marT="91425" marB="91425">
                    <a:lnT w="9525" cap="flat" cmpd="sng">
                      <a:solidFill>
                        <a:srgbClr val="FFFFFF"/>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New York</a:t>
                      </a:r>
                      <a:endParaRPr sz="900"/>
                    </a:p>
                  </a:txBody>
                  <a:tcPr marL="91425" marR="91425" marT="91425" marB="91425"/>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333</a:t>
                      </a:r>
                      <a:endParaRPr sz="9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352</a:t>
                      </a:r>
                      <a:endParaRPr sz="9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Baltimore</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211</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344</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Houston</a:t>
                      </a:r>
                      <a:endParaRPr sz="900">
                        <a:solidFill>
                          <a:schemeClr val="lt1"/>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242</a:t>
                      </a:r>
                      <a:endParaRPr sz="9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303</a:t>
                      </a:r>
                      <a:endParaRPr sz="9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Detroit</a:t>
                      </a:r>
                      <a:endParaRPr sz="900"/>
                    </a:p>
                    <a:p>
                      <a:pPr marL="0" lvl="0" indent="0" algn="l" rtl="0">
                        <a:spcBef>
                          <a:spcPts val="0"/>
                        </a:spcBef>
                        <a:spcAft>
                          <a:spcPts val="0"/>
                        </a:spcAft>
                        <a:buNone/>
                      </a:pPr>
                      <a:endParaRPr sz="900"/>
                    </a:p>
                  </a:txBody>
                  <a:tcPr marL="91425" marR="91425" marT="91425" marB="91425"/>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298</a:t>
                      </a:r>
                      <a:endParaRPr sz="900"/>
                    </a:p>
                  </a:txBody>
                  <a:tcPr marL="91425" marR="91425" marT="91425" marB="91425"/>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295</a:t>
                      </a:r>
                      <a:endParaRPr sz="900"/>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Los Angeles</a:t>
                      </a:r>
                      <a:endParaRPr sz="900"/>
                    </a:p>
                  </a:txBody>
                  <a:tcPr marL="91425" marR="91425" marT="91425" marB="91425"/>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260</a:t>
                      </a:r>
                      <a:endParaRPr sz="900"/>
                    </a:p>
                  </a:txBody>
                  <a:tcPr marL="91425" marR="91425" marT="91425" marB="91425"/>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282</a:t>
                      </a:r>
                      <a:endParaRPr sz="900"/>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Philadelphia</a:t>
                      </a:r>
                      <a:endParaRPr sz="900"/>
                    </a:p>
                  </a:txBody>
                  <a:tcPr marL="91425" marR="91425" marT="91425" marB="91425"/>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248</a:t>
                      </a:r>
                      <a:endParaRPr sz="900"/>
                    </a:p>
                  </a:txBody>
                  <a:tcPr marL="91425" marR="91425" marT="91425" marB="91425"/>
                </a:tc>
                <a:tc>
                  <a:txBody>
                    <a:bodyPr/>
                    <a:lstStyle/>
                    <a:p>
                      <a:pPr marL="0" lvl="0" indent="0" algn="ctr" rtl="0">
                        <a:spcBef>
                          <a:spcPts val="0"/>
                        </a:spcBef>
                        <a:spcAft>
                          <a:spcPts val="0"/>
                        </a:spcAft>
                        <a:buNone/>
                      </a:pPr>
                      <a:r>
                        <a:rPr lang="en" sz="900">
                          <a:solidFill>
                            <a:schemeClr val="lt1"/>
                          </a:solidFill>
                          <a:latin typeface="Montserrat"/>
                          <a:ea typeface="Montserrat"/>
                          <a:cs typeface="Montserrat"/>
                          <a:sym typeface="Montserrat"/>
                        </a:rPr>
                        <a:t>280</a:t>
                      </a:r>
                      <a:endParaRPr sz="900"/>
                    </a:p>
                  </a:txBody>
                  <a:tcPr marL="91425" marR="91425" marT="91425" marB="91425"/>
                </a:tc>
                <a:extLst>
                  <a:ext uri="{0D108BD9-81ED-4DB2-BD59-A6C34878D82A}">
                    <a16:rowId xmlns:a16="http://schemas.microsoft.com/office/drawing/2014/main" val="10007"/>
                  </a:ext>
                </a:extLst>
              </a:tr>
            </a:tbl>
          </a:graphicData>
        </a:graphic>
      </p:graphicFrame>
      <p:pic>
        <p:nvPicPr>
          <p:cNvPr id="196" name="Google Shape;196;p17"/>
          <p:cNvPicPr preferRelativeResize="0"/>
          <p:nvPr/>
        </p:nvPicPr>
        <p:blipFill>
          <a:blip r:embed="rId3">
            <a:alphaModFix/>
          </a:blip>
          <a:stretch>
            <a:fillRect/>
          </a:stretch>
        </p:blipFill>
        <p:spPr>
          <a:xfrm>
            <a:off x="430476" y="1611525"/>
            <a:ext cx="5724022" cy="326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0"/>
        <p:cNvGrpSpPr/>
        <p:nvPr/>
      </p:nvGrpSpPr>
      <p:grpSpPr>
        <a:xfrm>
          <a:off x="0" y="0"/>
          <a:ext cx="0" cy="0"/>
          <a:chOff x="0" y="0"/>
          <a:chExt cx="0" cy="0"/>
        </a:xfrm>
      </p:grpSpPr>
      <p:sp>
        <p:nvSpPr>
          <p:cNvPr id="201" name="Google Shape;201;p18"/>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Exploration: Top US Dangerous Cities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pic>
        <p:nvPicPr>
          <p:cNvPr id="202" name="Google Shape;202;p18"/>
          <p:cNvPicPr preferRelativeResize="0"/>
          <p:nvPr/>
        </p:nvPicPr>
        <p:blipFill>
          <a:blip r:embed="rId3">
            <a:alphaModFix/>
          </a:blip>
          <a:stretch>
            <a:fillRect/>
          </a:stretch>
        </p:blipFill>
        <p:spPr>
          <a:xfrm>
            <a:off x="1223050" y="1357675"/>
            <a:ext cx="6962049" cy="348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6"/>
        <p:cNvGrpSpPr/>
        <p:nvPr/>
      </p:nvGrpSpPr>
      <p:grpSpPr>
        <a:xfrm>
          <a:off x="0" y="0"/>
          <a:ext cx="0" cy="0"/>
          <a:chOff x="0" y="0"/>
          <a:chExt cx="0" cy="0"/>
        </a:xfrm>
      </p:grpSpPr>
      <p:sp>
        <p:nvSpPr>
          <p:cNvPr id="207" name="Google Shape;207;p19"/>
          <p:cNvSpPr txBox="1"/>
          <p:nvPr/>
        </p:nvSpPr>
        <p:spPr>
          <a:xfrm>
            <a:off x="1103675" y="3517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Visualization: </a:t>
            </a:r>
            <a:r>
              <a:rPr lang="en" sz="1600">
                <a:solidFill>
                  <a:schemeClr val="lt1"/>
                </a:solidFill>
                <a:latin typeface="Montserrat"/>
                <a:ea typeface="Montserrat"/>
                <a:cs typeface="Montserrat"/>
                <a:sym typeface="Montserrat"/>
              </a:rPr>
              <a:t>Adjusted Crime Rate at State Level (per 100k)</a:t>
            </a:r>
            <a:endParaRPr sz="16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graphicFrame>
        <p:nvGraphicFramePr>
          <p:cNvPr id="208" name="Google Shape;208;p19"/>
          <p:cNvGraphicFramePr/>
          <p:nvPr/>
        </p:nvGraphicFramePr>
        <p:xfrm>
          <a:off x="7048550" y="1144875"/>
          <a:ext cx="3000000" cy="3000000"/>
        </p:xfrm>
        <a:graphic>
          <a:graphicData uri="http://schemas.openxmlformats.org/drawingml/2006/table">
            <a:tbl>
              <a:tblPr>
                <a:noFill/>
                <a:tableStyleId>{AE7DA4F7-4FE5-4AA8-9056-C3B374DEAE18}</a:tableStyleId>
              </a:tblPr>
              <a:tblGrid>
                <a:gridCol w="1395875">
                  <a:extLst>
                    <a:ext uri="{9D8B030D-6E8A-4147-A177-3AD203B41FA5}">
                      <a16:colId xmlns:a16="http://schemas.microsoft.com/office/drawing/2014/main" val="20000"/>
                    </a:ext>
                  </a:extLst>
                </a:gridCol>
                <a:gridCol w="512150">
                  <a:extLst>
                    <a:ext uri="{9D8B030D-6E8A-4147-A177-3AD203B41FA5}">
                      <a16:colId xmlns:a16="http://schemas.microsoft.com/office/drawing/2014/main" val="20001"/>
                    </a:ext>
                  </a:extLst>
                </a:gridCol>
              </a:tblGrid>
              <a:tr h="3969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Adjusted Crime Rate by Types, USA</a:t>
                      </a:r>
                      <a:endParaRPr sz="9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2011</a:t>
                      </a:r>
                      <a:endParaRPr sz="900">
                        <a:solidFill>
                          <a:schemeClr val="lt1"/>
                        </a:solidFill>
                        <a:latin typeface="Montserrat"/>
                        <a:ea typeface="Montserrat"/>
                        <a:cs typeface="Montserrat"/>
                        <a:sym typeface="Montserrat"/>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355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All Types</a:t>
                      </a:r>
                      <a:endParaRPr sz="900"/>
                    </a:p>
                  </a:txBody>
                  <a:tcPr marL="91425" marR="91425" marT="91425" marB="91425">
                    <a:lnR w="9525" cap="flat" cmpd="sng">
                      <a:solidFill>
                        <a:srgbClr val="9E9E9E"/>
                      </a:solidFill>
                      <a:prstDash val="solid"/>
                      <a:round/>
                      <a:headEnd type="none" w="sm" len="sm"/>
                      <a:tailEnd type="none" w="sm" len="sm"/>
                    </a:lnR>
                    <a:lnT w="9525" cap="flat" cmpd="sng">
                      <a:solidFill>
                        <a:srgbClr val="FFFFFF"/>
                      </a:solidFill>
                      <a:prstDash val="solid"/>
                      <a:round/>
                      <a:headEnd type="none" w="sm" len="sm"/>
                      <a:tailEnd type="none" w="sm" len="sm"/>
                    </a:lnT>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3,346</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21025">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Property Crime</a:t>
                      </a:r>
                      <a:endParaRPr sz="900"/>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2,953</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2050">
                <a:tc>
                  <a:txBody>
                    <a:bodyPr/>
                    <a:lstStyle/>
                    <a:p>
                      <a:pPr marL="457200" lvl="0" indent="0" algn="l" rtl="0">
                        <a:spcBef>
                          <a:spcPts val="0"/>
                        </a:spcBef>
                        <a:spcAft>
                          <a:spcPts val="0"/>
                        </a:spcAft>
                        <a:buNone/>
                      </a:pPr>
                      <a:r>
                        <a:rPr lang="en" sz="900">
                          <a:solidFill>
                            <a:schemeClr val="lt1"/>
                          </a:solidFill>
                          <a:latin typeface="Montserrat"/>
                          <a:ea typeface="Montserrat"/>
                          <a:cs typeface="Montserrat"/>
                          <a:sym typeface="Montserrat"/>
                        </a:rPr>
                        <a:t>Burglary</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713</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03550">
                <a:tc>
                  <a:txBody>
                    <a:bodyPr/>
                    <a:lstStyle/>
                    <a:p>
                      <a:pPr marL="457200" lvl="0" indent="0" algn="l" rtl="0">
                        <a:spcBef>
                          <a:spcPts val="0"/>
                        </a:spcBef>
                        <a:spcAft>
                          <a:spcPts val="0"/>
                        </a:spcAft>
                        <a:buNone/>
                      </a:pPr>
                      <a:r>
                        <a:rPr lang="en" sz="900">
                          <a:solidFill>
                            <a:schemeClr val="lt1"/>
                          </a:solidFill>
                          <a:latin typeface="Montserrat"/>
                          <a:ea typeface="Montserrat"/>
                          <a:cs typeface="Montserrat"/>
                          <a:sym typeface="Montserrat"/>
                        </a:rPr>
                        <a:t>Larceny</a:t>
                      </a:r>
                      <a:endParaRPr sz="9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2,006</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2050">
                <a:tc>
                  <a:txBody>
                    <a:bodyPr/>
                    <a:lstStyle/>
                    <a:p>
                      <a:pPr marL="457200" lvl="0" indent="0" algn="l" rtl="0">
                        <a:spcBef>
                          <a:spcPts val="0"/>
                        </a:spcBef>
                        <a:spcAft>
                          <a:spcPts val="0"/>
                        </a:spcAft>
                        <a:buNone/>
                      </a:pPr>
                      <a:r>
                        <a:rPr lang="en" sz="900">
                          <a:solidFill>
                            <a:schemeClr val="lt1"/>
                          </a:solidFill>
                          <a:latin typeface="Montserrat"/>
                          <a:ea typeface="Montserrat"/>
                          <a:cs typeface="Montserrat"/>
                          <a:sym typeface="Montserrat"/>
                        </a:rPr>
                        <a:t>Motor</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234</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238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Violence Crime</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393</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04850">
                <a:tc>
                  <a:txBody>
                    <a:bodyPr/>
                    <a:lstStyle/>
                    <a:p>
                      <a:pPr marL="457200" lvl="0" indent="0" algn="l" rtl="0">
                        <a:spcBef>
                          <a:spcPts val="0"/>
                        </a:spcBef>
                        <a:spcAft>
                          <a:spcPts val="0"/>
                        </a:spcAft>
                        <a:buNone/>
                      </a:pPr>
                      <a:r>
                        <a:rPr lang="en" sz="900">
                          <a:solidFill>
                            <a:schemeClr val="lt1"/>
                          </a:solidFill>
                          <a:latin typeface="Montserrat"/>
                          <a:ea typeface="Montserrat"/>
                          <a:cs typeface="Montserrat"/>
                          <a:sym typeface="Montserrat"/>
                        </a:rPr>
                        <a:t>Assault</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245</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83100">
                <a:tc>
                  <a:txBody>
                    <a:bodyPr/>
                    <a:lstStyle/>
                    <a:p>
                      <a:pPr marL="457200" lvl="0" indent="0" algn="l" rtl="0">
                        <a:spcBef>
                          <a:spcPts val="0"/>
                        </a:spcBef>
                        <a:spcAft>
                          <a:spcPts val="0"/>
                        </a:spcAft>
                        <a:buNone/>
                      </a:pPr>
                      <a:r>
                        <a:rPr lang="en" sz="900">
                          <a:solidFill>
                            <a:schemeClr val="lt1"/>
                          </a:solidFill>
                          <a:latin typeface="Montserrat"/>
                          <a:ea typeface="Montserrat"/>
                          <a:cs typeface="Montserrat"/>
                          <a:sym typeface="Montserrat"/>
                        </a:rPr>
                        <a:t>Murder</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5</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94350">
                <a:tc>
                  <a:txBody>
                    <a:bodyPr/>
                    <a:lstStyle/>
                    <a:p>
                      <a:pPr marL="457200" lvl="0" indent="0" algn="l" rtl="0">
                        <a:spcBef>
                          <a:spcPts val="0"/>
                        </a:spcBef>
                        <a:spcAft>
                          <a:spcPts val="0"/>
                        </a:spcAft>
                        <a:buNone/>
                      </a:pPr>
                      <a:r>
                        <a:rPr lang="en" sz="900">
                          <a:solidFill>
                            <a:schemeClr val="lt1"/>
                          </a:solidFill>
                          <a:latin typeface="Montserrat"/>
                          <a:ea typeface="Montserrat"/>
                          <a:cs typeface="Montserrat"/>
                          <a:sym typeface="Montserrat"/>
                        </a:rPr>
                        <a:t>Rape</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27</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72225">
                <a:tc>
                  <a:txBody>
                    <a:bodyPr/>
                    <a:lstStyle/>
                    <a:p>
                      <a:pPr marL="457200" lvl="0" indent="0" algn="l" rtl="0">
                        <a:spcBef>
                          <a:spcPts val="0"/>
                        </a:spcBef>
                        <a:spcAft>
                          <a:spcPts val="0"/>
                        </a:spcAft>
                        <a:buNone/>
                      </a:pPr>
                      <a:r>
                        <a:rPr lang="en" sz="900">
                          <a:solidFill>
                            <a:schemeClr val="lt1"/>
                          </a:solidFill>
                          <a:latin typeface="Montserrat"/>
                          <a:ea typeface="Montserrat"/>
                          <a:cs typeface="Montserrat"/>
                          <a:sym typeface="Montserrat"/>
                        </a:rPr>
                        <a:t>Robbery</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116</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pic>
        <p:nvPicPr>
          <p:cNvPr id="209" name="Google Shape;209;p19"/>
          <p:cNvPicPr preferRelativeResize="0"/>
          <p:nvPr/>
        </p:nvPicPr>
        <p:blipFill>
          <a:blip r:embed="rId3">
            <a:alphaModFix/>
          </a:blip>
          <a:stretch>
            <a:fillRect/>
          </a:stretch>
        </p:blipFill>
        <p:spPr>
          <a:xfrm>
            <a:off x="1247250" y="1144875"/>
            <a:ext cx="5697949" cy="3702125"/>
          </a:xfrm>
          <a:prstGeom prst="rect">
            <a:avLst/>
          </a:prstGeom>
          <a:noFill/>
          <a:ln>
            <a:noFill/>
          </a:ln>
        </p:spPr>
      </p:pic>
      <p:pic>
        <p:nvPicPr>
          <p:cNvPr id="210" name="Google Shape;210;p19"/>
          <p:cNvPicPr preferRelativeResize="0"/>
          <p:nvPr/>
        </p:nvPicPr>
        <p:blipFill>
          <a:blip r:embed="rId4">
            <a:alphaModFix/>
          </a:blip>
          <a:stretch>
            <a:fillRect/>
          </a:stretch>
        </p:blipFill>
        <p:spPr>
          <a:xfrm>
            <a:off x="408400" y="1910625"/>
            <a:ext cx="618100" cy="293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4"/>
        <p:cNvGrpSpPr/>
        <p:nvPr/>
      </p:nvGrpSpPr>
      <p:grpSpPr>
        <a:xfrm>
          <a:off x="0" y="0"/>
          <a:ext cx="0" cy="0"/>
          <a:chOff x="0" y="0"/>
          <a:chExt cx="0" cy="0"/>
        </a:xfrm>
      </p:grpSpPr>
      <p:sp>
        <p:nvSpPr>
          <p:cNvPr id="215" name="Google Shape;215;p20"/>
          <p:cNvSpPr txBox="1"/>
          <p:nvPr/>
        </p:nvSpPr>
        <p:spPr>
          <a:xfrm>
            <a:off x="1092650" y="417300"/>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Visualization: </a:t>
            </a:r>
            <a:r>
              <a:rPr lang="en" sz="1500">
                <a:solidFill>
                  <a:schemeClr val="lt1"/>
                </a:solidFill>
                <a:latin typeface="Montserrat"/>
                <a:ea typeface="Montserrat"/>
                <a:cs typeface="Montserrat"/>
                <a:sym typeface="Montserrat"/>
              </a:rPr>
              <a:t>Adjusted Death Rate at State Level (per 100k)</a:t>
            </a:r>
            <a:endParaRPr sz="15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pic>
        <p:nvPicPr>
          <p:cNvPr id="216" name="Google Shape;216;p20"/>
          <p:cNvPicPr preferRelativeResize="0"/>
          <p:nvPr/>
        </p:nvPicPr>
        <p:blipFill>
          <a:blip r:embed="rId3">
            <a:alphaModFix/>
          </a:blip>
          <a:stretch>
            <a:fillRect/>
          </a:stretch>
        </p:blipFill>
        <p:spPr>
          <a:xfrm>
            <a:off x="403925" y="1910625"/>
            <a:ext cx="622500" cy="2991575"/>
          </a:xfrm>
          <a:prstGeom prst="rect">
            <a:avLst/>
          </a:prstGeom>
          <a:noFill/>
          <a:ln>
            <a:noFill/>
          </a:ln>
        </p:spPr>
      </p:pic>
      <p:graphicFrame>
        <p:nvGraphicFramePr>
          <p:cNvPr id="217" name="Google Shape;217;p20"/>
          <p:cNvGraphicFramePr/>
          <p:nvPr/>
        </p:nvGraphicFramePr>
        <p:xfrm>
          <a:off x="7048550" y="1144875"/>
          <a:ext cx="3000000" cy="3000000"/>
        </p:xfrm>
        <a:graphic>
          <a:graphicData uri="http://schemas.openxmlformats.org/drawingml/2006/table">
            <a:tbl>
              <a:tblPr>
                <a:noFill/>
                <a:tableStyleId>{AE7DA4F7-4FE5-4AA8-9056-C3B374DEAE18}</a:tableStyleId>
              </a:tblPr>
              <a:tblGrid>
                <a:gridCol w="1451075">
                  <a:extLst>
                    <a:ext uri="{9D8B030D-6E8A-4147-A177-3AD203B41FA5}">
                      <a16:colId xmlns:a16="http://schemas.microsoft.com/office/drawing/2014/main" val="20000"/>
                    </a:ext>
                  </a:extLst>
                </a:gridCol>
                <a:gridCol w="456950">
                  <a:extLst>
                    <a:ext uri="{9D8B030D-6E8A-4147-A177-3AD203B41FA5}">
                      <a16:colId xmlns:a16="http://schemas.microsoft.com/office/drawing/2014/main" val="20001"/>
                    </a:ext>
                  </a:extLst>
                </a:gridCol>
              </a:tblGrid>
              <a:tr h="3969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Adj Death Rate by Leading Causes, USA</a:t>
                      </a:r>
                      <a:endParaRPr sz="9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2011</a:t>
                      </a:r>
                      <a:endParaRPr sz="900">
                        <a:solidFill>
                          <a:schemeClr val="lt1"/>
                        </a:solidFill>
                        <a:latin typeface="Montserrat"/>
                        <a:ea typeface="Montserrat"/>
                        <a:cs typeface="Montserrat"/>
                        <a:sym typeface="Montserrat"/>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30355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All Causes</a:t>
                      </a:r>
                      <a:endParaRPr sz="900"/>
                    </a:p>
                  </a:txBody>
                  <a:tcPr marL="91425" marR="91425" marT="91425" marB="91425">
                    <a:lnR w="9525" cap="flat" cmpd="sng">
                      <a:solidFill>
                        <a:srgbClr val="9E9E9E"/>
                      </a:solidFill>
                      <a:prstDash val="solid"/>
                      <a:round/>
                      <a:headEnd type="none" w="sm" len="sm"/>
                      <a:tailEnd type="none" w="sm" len="sm"/>
                    </a:lnR>
                    <a:lnT w="9525" cap="flat" cmpd="sng">
                      <a:solidFill>
                        <a:srgbClr val="FFFFFF"/>
                      </a:solidFill>
                      <a:prstDash val="solid"/>
                      <a:round/>
                      <a:headEnd type="none" w="sm" len="sm"/>
                      <a:tailEnd type="none" w="sm" len="sm"/>
                    </a:lnT>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820</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21025">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Heart Disease</a:t>
                      </a:r>
                      <a:endParaRPr sz="900"/>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195</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205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Cancer</a:t>
                      </a:r>
                      <a:endParaRPr sz="9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188</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0355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CLRD</a:t>
                      </a:r>
                      <a:endParaRPr sz="900"/>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46</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7205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Stroke</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42</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238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Unintentional injuries</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41</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0485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Alzheimer</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27</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28310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Diabet</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24</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94350">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Influenza and Pneumonia</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18</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72225">
                <a:tc>
                  <a:txBody>
                    <a:bodyPr/>
                    <a:lstStyle/>
                    <a:p>
                      <a:pPr marL="0" lvl="0" indent="0" algn="l" rtl="0">
                        <a:spcBef>
                          <a:spcPts val="0"/>
                        </a:spcBef>
                        <a:spcAft>
                          <a:spcPts val="0"/>
                        </a:spcAft>
                        <a:buNone/>
                      </a:pPr>
                      <a:r>
                        <a:rPr lang="en" sz="900">
                          <a:solidFill>
                            <a:schemeClr val="lt1"/>
                          </a:solidFill>
                          <a:latin typeface="Montserrat"/>
                          <a:ea typeface="Montserrat"/>
                          <a:cs typeface="Montserrat"/>
                          <a:sym typeface="Montserrat"/>
                        </a:rPr>
                        <a:t>Suicide</a:t>
                      </a:r>
                      <a:endParaRPr sz="900">
                        <a:solidFill>
                          <a:schemeClr val="lt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r" rtl="0">
                        <a:spcBef>
                          <a:spcPts val="0"/>
                        </a:spcBef>
                        <a:spcAft>
                          <a:spcPts val="0"/>
                        </a:spcAft>
                        <a:buNone/>
                      </a:pPr>
                      <a:r>
                        <a:rPr lang="en" sz="900">
                          <a:solidFill>
                            <a:schemeClr val="lt1"/>
                          </a:solidFill>
                          <a:latin typeface="Montserrat"/>
                          <a:ea typeface="Montserrat"/>
                          <a:cs typeface="Montserrat"/>
                          <a:sym typeface="Montserrat"/>
                        </a:rPr>
                        <a:t>13</a:t>
                      </a:r>
                      <a:endParaRPr sz="900">
                        <a:solidFill>
                          <a:schemeClr val="lt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pic>
        <p:nvPicPr>
          <p:cNvPr id="218" name="Google Shape;218;p20"/>
          <p:cNvPicPr preferRelativeResize="0"/>
          <p:nvPr/>
        </p:nvPicPr>
        <p:blipFill>
          <a:blip r:embed="rId4">
            <a:alphaModFix/>
          </a:blip>
          <a:stretch>
            <a:fillRect/>
          </a:stretch>
        </p:blipFill>
        <p:spPr>
          <a:xfrm>
            <a:off x="1245050" y="1144875"/>
            <a:ext cx="5651099" cy="3757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2"/>
        <p:cNvGrpSpPr/>
        <p:nvPr/>
      </p:nvGrpSpPr>
      <p:grpSpPr>
        <a:xfrm>
          <a:off x="0" y="0"/>
          <a:ext cx="0" cy="0"/>
          <a:chOff x="0" y="0"/>
          <a:chExt cx="0" cy="0"/>
        </a:xfrm>
      </p:grpSpPr>
      <p:sp>
        <p:nvSpPr>
          <p:cNvPr id="223" name="Google Shape;223;p21"/>
          <p:cNvSpPr txBox="1"/>
          <p:nvPr/>
        </p:nvSpPr>
        <p:spPr>
          <a:xfrm>
            <a:off x="1092650" y="494575"/>
            <a:ext cx="77400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Data Exploration: State Level  </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r>
              <a:rPr lang="en">
                <a:solidFill>
                  <a:schemeClr val="lt1"/>
                </a:solidFill>
                <a:latin typeface="Montserrat"/>
                <a:ea typeface="Montserrat"/>
                <a:cs typeface="Montserrat"/>
                <a:sym typeface="Montserrat"/>
              </a:rPr>
              <a:t>CHICAGO CRIME &amp; WELL-BEING TRENDS</a:t>
            </a:r>
            <a:endParaRPr>
              <a:solidFill>
                <a:schemeClr val="lt1"/>
              </a:solidFill>
              <a:latin typeface="Montserrat"/>
              <a:ea typeface="Montserrat"/>
              <a:cs typeface="Montserrat"/>
              <a:sym typeface="Montserrat"/>
            </a:endParaRPr>
          </a:p>
        </p:txBody>
      </p:sp>
      <p:pic>
        <p:nvPicPr>
          <p:cNvPr id="224" name="Google Shape;224;p21"/>
          <p:cNvPicPr preferRelativeResize="0"/>
          <p:nvPr/>
        </p:nvPicPr>
        <p:blipFill>
          <a:blip r:embed="rId3">
            <a:alphaModFix/>
          </a:blip>
          <a:stretch>
            <a:fillRect/>
          </a:stretch>
        </p:blipFill>
        <p:spPr>
          <a:xfrm>
            <a:off x="1086125" y="1510075"/>
            <a:ext cx="7357600" cy="31063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2825</Words>
  <Application>Microsoft Office PowerPoint</Application>
  <PresentationFormat>On-screen Show (16:9)</PresentationFormat>
  <Paragraphs>527</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Montserrat</vt:lpstr>
      <vt:lpstr>Lato</vt:lpstr>
      <vt:lpstr>Arial</vt:lpstr>
      <vt:lpstr>Roboto</vt:lpstr>
      <vt:lpstr>Focus</vt:lpstr>
      <vt:lpstr>Group 1 B Daves, Grant Cheney, David Fried Javane Jones, Chioma Maduko, Oleg Ryzhkov   July 28,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Exploration:  Normality of Neighborhood Homicide Rate </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Multiple Regression Results:  Log Units</vt:lpstr>
      <vt:lpstr>Chicago Neighborhood Public Health Data</vt:lpstr>
      <vt:lpstr>Chicago Neighborhood Public Health Data (Continued) </vt:lpstr>
      <vt:lpstr>Chicago Crime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 B Daves, Grant Cheney, David Fried Javane Jones, Chioma Maduko, Oleg Ryzhkov   July 28, 2020</dc:title>
  <dc:creator>david fried</dc:creator>
  <cp:lastModifiedBy>david fried</cp:lastModifiedBy>
  <cp:revision>2</cp:revision>
  <dcterms:modified xsi:type="dcterms:W3CDTF">2020-08-04T22:48:40Z</dcterms:modified>
</cp:coreProperties>
</file>